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6"/>
  </p:notesMasterIdLst>
  <p:sldIdLst>
    <p:sldId id="272" r:id="rId2"/>
    <p:sldId id="313" r:id="rId3"/>
    <p:sldId id="262" r:id="rId4"/>
    <p:sldId id="316" r:id="rId5"/>
    <p:sldId id="346" r:id="rId6"/>
    <p:sldId id="317" r:id="rId7"/>
    <p:sldId id="318" r:id="rId8"/>
    <p:sldId id="319" r:id="rId9"/>
    <p:sldId id="320" r:id="rId10"/>
    <p:sldId id="321" r:id="rId11"/>
    <p:sldId id="322" r:id="rId12"/>
    <p:sldId id="323" r:id="rId13"/>
    <p:sldId id="324" r:id="rId14"/>
    <p:sldId id="325" r:id="rId15"/>
    <p:sldId id="356" r:id="rId16"/>
    <p:sldId id="314" r:id="rId17"/>
    <p:sldId id="327" r:id="rId18"/>
    <p:sldId id="326" r:id="rId19"/>
    <p:sldId id="328" r:id="rId20"/>
    <p:sldId id="329" r:id="rId21"/>
    <p:sldId id="350" r:id="rId22"/>
    <p:sldId id="330" r:id="rId23"/>
    <p:sldId id="351" r:id="rId24"/>
    <p:sldId id="352" r:id="rId25"/>
    <p:sldId id="331" r:id="rId26"/>
    <p:sldId id="332" r:id="rId27"/>
    <p:sldId id="333" r:id="rId28"/>
    <p:sldId id="357" r:id="rId29"/>
    <p:sldId id="315" r:id="rId30"/>
    <p:sldId id="334" r:id="rId31"/>
    <p:sldId id="335" r:id="rId32"/>
    <p:sldId id="337" r:id="rId33"/>
    <p:sldId id="336" r:id="rId34"/>
    <p:sldId id="338" r:id="rId35"/>
    <p:sldId id="339" r:id="rId36"/>
    <p:sldId id="340" r:id="rId37"/>
    <p:sldId id="341" r:id="rId38"/>
    <p:sldId id="342" r:id="rId39"/>
    <p:sldId id="344" r:id="rId40"/>
    <p:sldId id="343" r:id="rId41"/>
    <p:sldId id="345" r:id="rId42"/>
    <p:sldId id="358" r:id="rId43"/>
    <p:sldId id="353" r:id="rId44"/>
    <p:sldId id="35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4" autoAdjust="0"/>
    <p:restoredTop sz="94464" autoAdjust="0"/>
  </p:normalViewPr>
  <p:slideViewPr>
    <p:cSldViewPr snapToGrid="0">
      <p:cViewPr varScale="1">
        <p:scale>
          <a:sx n="66" d="100"/>
          <a:sy n="66" d="100"/>
        </p:scale>
        <p:origin x="27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9118E2-E8E4-4118-8AA7-9FADDC448679}" type="datetimeFigureOut">
              <a:rPr lang="en-US" smtClean="0"/>
              <a:t>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1E715D-31EA-41FC-B868-D73824BD4CB1}" type="slidenum">
              <a:rPr lang="en-US" smtClean="0"/>
              <a:t>‹#›</a:t>
            </a:fld>
            <a:endParaRPr lang="en-US"/>
          </a:p>
        </p:txBody>
      </p:sp>
    </p:spTree>
    <p:extLst>
      <p:ext uri="{BB962C8B-B14F-4D97-AF65-F5344CB8AC3E}">
        <p14:creationId xmlns:p14="http://schemas.microsoft.com/office/powerpoint/2010/main" val="3121462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628DAC7-6A3D-45C9-8106-EB714EB502FD}" type="datetime1">
              <a:rPr lang="en-US" smtClean="0"/>
              <a:t>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087783-62FF-446C-A2E4-4C6B0B0DE16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402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17050C7-CDD4-4FF9-A6B5-B52EF3743369}" type="datetime1">
              <a:rPr lang="en-US" smtClean="0"/>
              <a:t>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087783-62FF-446C-A2E4-4C6B0B0DE16F}" type="slidenum">
              <a:rPr lang="en-US" smtClean="0"/>
              <a:t>‹#›</a:t>
            </a:fld>
            <a:endParaRPr lang="en-US"/>
          </a:p>
        </p:txBody>
      </p:sp>
    </p:spTree>
    <p:extLst>
      <p:ext uri="{BB962C8B-B14F-4D97-AF65-F5344CB8AC3E}">
        <p14:creationId xmlns:p14="http://schemas.microsoft.com/office/powerpoint/2010/main" val="156595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C56D9B6-4C7C-4948-BE18-53525478D9C6}" type="datetime1">
              <a:rPr lang="en-US" smtClean="0"/>
              <a:t>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087783-62FF-446C-A2E4-4C6B0B0DE16F}" type="slidenum">
              <a:rPr lang="en-US" smtClean="0"/>
              <a:t>‹#›</a:t>
            </a:fld>
            <a:endParaRPr lang="en-US"/>
          </a:p>
        </p:txBody>
      </p:sp>
    </p:spTree>
    <p:extLst>
      <p:ext uri="{BB962C8B-B14F-4D97-AF65-F5344CB8AC3E}">
        <p14:creationId xmlns:p14="http://schemas.microsoft.com/office/powerpoint/2010/main" val="27987926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B75E5B4-A3EE-4C02-BEDA-61A29471B3B1}" type="datetime1">
              <a:rPr lang="en-US" smtClean="0"/>
              <a:t>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087783-62FF-446C-A2E4-4C6B0B0DE16F}" type="slidenum">
              <a:rPr lang="en-US" smtClean="0"/>
              <a:t>‹#›</a:t>
            </a:fld>
            <a:endParaRPr lang="en-US"/>
          </a:p>
        </p:txBody>
      </p:sp>
    </p:spTree>
    <p:extLst>
      <p:ext uri="{BB962C8B-B14F-4D97-AF65-F5344CB8AC3E}">
        <p14:creationId xmlns:p14="http://schemas.microsoft.com/office/powerpoint/2010/main" val="20593115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3407D2F-57C5-47A6-8222-E8DDDAC55C30}" type="datetime1">
              <a:rPr lang="en-US" smtClean="0"/>
              <a:t>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087783-62FF-446C-A2E4-4C6B0B0DE16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518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EFE5EE5-B0C8-43A0-B1AF-4D1B91DAF481}" type="datetime1">
              <a:rPr lang="en-US" smtClean="0"/>
              <a:t>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087783-62FF-446C-A2E4-4C6B0B0DE16F}" type="slidenum">
              <a:rPr lang="en-US" smtClean="0"/>
              <a:t>‹#›</a:t>
            </a:fld>
            <a:endParaRPr lang="en-US"/>
          </a:p>
        </p:txBody>
      </p:sp>
    </p:spTree>
    <p:extLst>
      <p:ext uri="{BB962C8B-B14F-4D97-AF65-F5344CB8AC3E}">
        <p14:creationId xmlns:p14="http://schemas.microsoft.com/office/powerpoint/2010/main" val="3114464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FBA16A5-1E4B-4B74-B740-999CDC82ABB6}" type="datetime1">
              <a:rPr lang="en-US" smtClean="0"/>
              <a:t>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087783-62FF-446C-A2E4-4C6B0B0DE16F}" type="slidenum">
              <a:rPr lang="en-US" smtClean="0"/>
              <a:t>‹#›</a:t>
            </a:fld>
            <a:endParaRPr lang="en-US"/>
          </a:p>
        </p:txBody>
      </p:sp>
    </p:spTree>
    <p:extLst>
      <p:ext uri="{BB962C8B-B14F-4D97-AF65-F5344CB8AC3E}">
        <p14:creationId xmlns:p14="http://schemas.microsoft.com/office/powerpoint/2010/main" val="762959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CEE7E94-10BE-407B-8985-6A5B2C98297D}" type="datetime1">
              <a:rPr lang="en-US" smtClean="0"/>
              <a:t>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087783-62FF-446C-A2E4-4C6B0B0DE16F}" type="slidenum">
              <a:rPr lang="en-US" smtClean="0"/>
              <a:t>‹#›</a:t>
            </a:fld>
            <a:endParaRPr lang="en-US"/>
          </a:p>
        </p:txBody>
      </p:sp>
    </p:spTree>
    <p:extLst>
      <p:ext uri="{BB962C8B-B14F-4D97-AF65-F5344CB8AC3E}">
        <p14:creationId xmlns:p14="http://schemas.microsoft.com/office/powerpoint/2010/main" val="3575723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FB83262-7D5C-4C2F-93DA-C30830DBB861}" type="datetime1">
              <a:rPr lang="en-US" smtClean="0"/>
              <a:t>2/4/2020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18087783-62FF-446C-A2E4-4C6B0B0DE16F}" type="slidenum">
              <a:rPr lang="en-US" smtClean="0"/>
              <a:t>‹#›</a:t>
            </a:fld>
            <a:endParaRPr lang="en-US"/>
          </a:p>
        </p:txBody>
      </p:sp>
    </p:spTree>
    <p:extLst>
      <p:ext uri="{BB962C8B-B14F-4D97-AF65-F5344CB8AC3E}">
        <p14:creationId xmlns:p14="http://schemas.microsoft.com/office/powerpoint/2010/main" val="3261860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6D5C66F1-92C6-4CE5-9037-05ACD45DFA3A}" type="datetime1">
              <a:rPr lang="en-US" smtClean="0"/>
              <a:t>2/4/2020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18087783-62FF-446C-A2E4-4C6B0B0DE16F}" type="slidenum">
              <a:rPr lang="en-US" smtClean="0"/>
              <a:t>‹#›</a:t>
            </a:fld>
            <a:endParaRPr lang="en-US"/>
          </a:p>
        </p:txBody>
      </p:sp>
    </p:spTree>
    <p:extLst>
      <p:ext uri="{BB962C8B-B14F-4D97-AF65-F5344CB8AC3E}">
        <p14:creationId xmlns:p14="http://schemas.microsoft.com/office/powerpoint/2010/main" val="2619078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39DA7BA-CEA3-4C75-87D6-C7C8088A9BE6}" type="datetime1">
              <a:rPr lang="en-US" smtClean="0"/>
              <a:t>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087783-62FF-446C-A2E4-4C6B0B0DE16F}" type="slidenum">
              <a:rPr lang="en-US" smtClean="0"/>
              <a:t>‹#›</a:t>
            </a:fld>
            <a:endParaRPr lang="en-US"/>
          </a:p>
        </p:txBody>
      </p:sp>
    </p:spTree>
    <p:extLst>
      <p:ext uri="{BB962C8B-B14F-4D97-AF65-F5344CB8AC3E}">
        <p14:creationId xmlns:p14="http://schemas.microsoft.com/office/powerpoint/2010/main" val="380609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C05A0ECF-AE02-49A0-876C-B6F19C40C5A6}" type="datetime1">
              <a:rPr lang="en-US" smtClean="0"/>
              <a:t>2/4/2020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18087783-62FF-446C-A2E4-4C6B0B0DE16F}"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594692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arxiv.org/abs/1908.05900"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arxiv.org/abs/1905.05980"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0.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hyperlink" Target="https://arxiv.org/abs/1904.01941"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8087783-62FF-446C-A2E4-4C6B0B0DE16F}" type="slidenum">
              <a:rPr lang="en-US" smtClean="0"/>
              <a:t>1</a:t>
            </a:fld>
            <a:endParaRPr lang="en-US"/>
          </a:p>
        </p:txBody>
      </p:sp>
      <p:sp>
        <p:nvSpPr>
          <p:cNvPr id="3" name="Title 1"/>
          <p:cNvSpPr txBox="1">
            <a:spLocks/>
          </p:cNvSpPr>
          <p:nvPr/>
        </p:nvSpPr>
        <p:spPr>
          <a:xfrm>
            <a:off x="1097280" y="758952"/>
            <a:ext cx="10058400" cy="5063624"/>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rtl="1">
              <a:lnSpc>
                <a:spcPct val="150000"/>
              </a:lnSpc>
            </a:pPr>
            <a:endParaRPr lang="fa-IR" sz="6000" b="1" dirty="0" smtClean="0">
              <a:cs typeface="B Nazanin" panose="00000400000000000000" pitchFamily="2" charset="-78"/>
            </a:endParaRPr>
          </a:p>
          <a:p>
            <a:pPr algn="ctr" rtl="1">
              <a:lnSpc>
                <a:spcPct val="150000"/>
              </a:lnSpc>
            </a:pPr>
            <a:r>
              <a:rPr lang="fa-IR" sz="6000" b="1" dirty="0" smtClean="0">
                <a:cs typeface="B Nazanin" panose="00000400000000000000" pitchFamily="2" charset="-78"/>
              </a:rPr>
              <a:t>مکان‌یابی متن در تصویر</a:t>
            </a:r>
            <a:endParaRPr lang="en-US" sz="6000" b="1" dirty="0" smtClean="0">
              <a:cs typeface="B Nazanin" panose="00000400000000000000" pitchFamily="2" charset="-78"/>
            </a:endParaRPr>
          </a:p>
          <a:p>
            <a:pPr algn="ctr" rtl="1">
              <a:lnSpc>
                <a:spcPct val="150000"/>
              </a:lnSpc>
            </a:pPr>
            <a:endParaRPr lang="fa-IR" sz="2800" b="1" dirty="0" smtClean="0">
              <a:cs typeface="B Nazanin" panose="00000400000000000000" pitchFamily="2" charset="-78"/>
            </a:endParaRPr>
          </a:p>
          <a:p>
            <a:pPr algn="ctr" rtl="1">
              <a:lnSpc>
                <a:spcPct val="150000"/>
              </a:lnSpc>
            </a:pPr>
            <a:r>
              <a:rPr lang="fa-IR" sz="2400" b="1" dirty="0" smtClean="0">
                <a:cs typeface="B Nazanin" panose="00000400000000000000" pitchFamily="2" charset="-78"/>
              </a:rPr>
              <a:t>سارا آئین</a:t>
            </a:r>
          </a:p>
          <a:p>
            <a:pPr algn="ctr" rtl="1">
              <a:lnSpc>
                <a:spcPct val="150000"/>
              </a:lnSpc>
            </a:pPr>
            <a:r>
              <a:rPr lang="fa-IR" sz="2400" b="1" dirty="0" smtClean="0">
                <a:cs typeface="B Nazanin" panose="00000400000000000000" pitchFamily="2" charset="-78"/>
              </a:rPr>
              <a:t>مریم سادات هاشمی</a:t>
            </a:r>
            <a:endParaRPr lang="en-US" sz="2400" b="1" dirty="0" smtClean="0">
              <a:cs typeface="B Nazanin" panose="00000400000000000000" pitchFamily="2" charset="-78"/>
            </a:endParaRPr>
          </a:p>
        </p:txBody>
      </p:sp>
    </p:spTree>
    <p:extLst>
      <p:ext uri="{BB962C8B-B14F-4D97-AF65-F5344CB8AC3E}">
        <p14:creationId xmlns:p14="http://schemas.microsoft.com/office/powerpoint/2010/main" val="33309972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2. بهبود </a:t>
            </a:r>
            <a:r>
              <a:rPr lang="fa-IR" dirty="0">
                <a:cs typeface="B Nazanin" panose="00000400000000000000" pitchFamily="2" charset="-78"/>
              </a:rPr>
              <a:t>پیشنهادات (</a:t>
            </a:r>
            <a:r>
              <a:rPr lang="en-US" dirty="0">
                <a:cs typeface="B Nazanin" panose="00000400000000000000" pitchFamily="2" charset="-78"/>
              </a:rPr>
              <a:t>proposal refinement</a:t>
            </a:r>
            <a:r>
              <a:rPr lang="fa-IR" dirty="0" smtClean="0">
                <a:cs typeface="B Nazanin" panose="00000400000000000000" pitchFamily="2" charset="-78"/>
              </a:rPr>
              <a:t>)</a:t>
            </a:r>
            <a:endParaRPr lang="en-US" dirty="0">
              <a:cs typeface="B Nazanin" panose="00000400000000000000" pitchFamily="2" charset="-78"/>
            </a:endParaRPr>
          </a:p>
        </p:txBody>
      </p:sp>
      <p:sp>
        <p:nvSpPr>
          <p:cNvPr id="3" name="Content Placeholder 2"/>
          <p:cNvSpPr>
            <a:spLocks noGrp="1"/>
          </p:cNvSpPr>
          <p:nvPr>
            <p:ph idx="1"/>
          </p:nvPr>
        </p:nvSpPr>
        <p:spPr/>
        <p:txBody>
          <a:bodyPr>
            <a:normAutofit/>
          </a:bodyPr>
          <a:lstStyle/>
          <a:p>
            <a:pPr algn="r" rtl="1"/>
            <a:r>
              <a:rPr lang="fa-IR" sz="2800" dirty="0">
                <a:cs typeface="B Nazanin" panose="00000400000000000000" pitchFamily="2" charset="-78"/>
              </a:rPr>
              <a:t>این شبکه دارای سه </a:t>
            </a:r>
            <a:r>
              <a:rPr lang="fa-IR" sz="2800" dirty="0" smtClean="0">
                <a:cs typeface="B Nazanin" panose="00000400000000000000" pitchFamily="2" charset="-78"/>
              </a:rPr>
              <a:t>شاخه خروجی </a:t>
            </a:r>
            <a:r>
              <a:rPr lang="fa-IR" sz="2800" dirty="0">
                <a:cs typeface="B Nazanin" panose="00000400000000000000" pitchFamily="2" charset="-78"/>
              </a:rPr>
              <a:t>است</a:t>
            </a:r>
            <a:r>
              <a:rPr lang="fa-IR" sz="2800" dirty="0" smtClean="0">
                <a:cs typeface="B Nazanin" panose="00000400000000000000" pitchFamily="2" charset="-78"/>
              </a:rPr>
              <a:t>.</a:t>
            </a:r>
          </a:p>
          <a:p>
            <a:pPr marL="806958" lvl="1" indent="-514350" algn="r" rtl="1">
              <a:buFont typeface="+mj-lt"/>
              <a:buAutoNum type="arabicPeriod"/>
            </a:pPr>
            <a:r>
              <a:rPr lang="fa-IR" sz="2600" dirty="0" smtClean="0">
                <a:cs typeface="B Nazanin" panose="00000400000000000000" pitchFamily="2" charset="-78"/>
              </a:rPr>
              <a:t>شاخه </a:t>
            </a:r>
            <a:r>
              <a:rPr lang="fa-IR" sz="2600" dirty="0">
                <a:cs typeface="B Nazanin" panose="00000400000000000000" pitchFamily="2" charset="-78"/>
              </a:rPr>
              <a:t>اول طبقه بندی </a:t>
            </a:r>
            <a:r>
              <a:rPr lang="fa-IR" sz="2600" dirty="0" smtClean="0">
                <a:cs typeface="B Nazanin" panose="00000400000000000000" pitchFamily="2" charset="-78"/>
              </a:rPr>
              <a:t>می‌کند که کاندید بدست آمده از مرحله‌ی قبل </a:t>
            </a:r>
            <a:r>
              <a:rPr lang="fa-IR" sz="2600" dirty="0">
                <a:cs typeface="B Nazanin" panose="00000400000000000000" pitchFamily="2" charset="-78"/>
              </a:rPr>
              <a:t>متن هست یا نه</a:t>
            </a:r>
            <a:r>
              <a:rPr lang="fa-IR" sz="2600" dirty="0" smtClean="0">
                <a:cs typeface="B Nazanin" panose="00000400000000000000" pitchFamily="2" charset="-78"/>
              </a:rPr>
              <a:t>.</a:t>
            </a:r>
          </a:p>
          <a:p>
            <a:pPr marL="806958" lvl="1" indent="-514350" algn="r" rtl="1">
              <a:buFont typeface="+mj-lt"/>
              <a:buAutoNum type="arabicPeriod"/>
            </a:pPr>
            <a:r>
              <a:rPr lang="fa-IR" sz="2600" dirty="0" smtClean="0">
                <a:cs typeface="B Nazanin" panose="00000400000000000000" pitchFamily="2" charset="-78"/>
              </a:rPr>
              <a:t> </a:t>
            </a:r>
            <a:r>
              <a:rPr lang="fa-IR" sz="2600" dirty="0">
                <a:cs typeface="B Nazanin" panose="00000400000000000000" pitchFamily="2" charset="-78"/>
              </a:rPr>
              <a:t>شاخه دوم </a:t>
            </a:r>
            <a:r>
              <a:rPr lang="fa-IR" sz="2600" dirty="0" smtClean="0">
                <a:cs typeface="B Nazanin" panose="00000400000000000000" pitchFamily="2" charset="-78"/>
              </a:rPr>
              <a:t>محدوده‌ی </a:t>
            </a:r>
            <a:r>
              <a:rPr lang="fa-IR" sz="2600" dirty="0">
                <a:cs typeface="B Nazanin" panose="00000400000000000000" pitchFamily="2" charset="-78"/>
              </a:rPr>
              <a:t>متن را خروجی </a:t>
            </a:r>
            <a:r>
              <a:rPr lang="fa-IR" sz="2600" dirty="0" smtClean="0">
                <a:cs typeface="B Nazanin" panose="00000400000000000000" pitchFamily="2" charset="-78"/>
              </a:rPr>
              <a:t>می‌دهد.</a:t>
            </a:r>
          </a:p>
          <a:p>
            <a:pPr marL="806958" lvl="1" indent="-514350" algn="r" rtl="1">
              <a:buFont typeface="+mj-lt"/>
              <a:buAutoNum type="arabicPeriod"/>
            </a:pPr>
            <a:r>
              <a:rPr lang="fa-IR" sz="2600" dirty="0" smtClean="0">
                <a:cs typeface="B Nazanin" panose="00000400000000000000" pitchFamily="2" charset="-78"/>
              </a:rPr>
              <a:t>شاخه </a:t>
            </a:r>
            <a:r>
              <a:rPr lang="fa-IR" sz="2600" dirty="0">
                <a:cs typeface="B Nazanin" panose="00000400000000000000" pitchFamily="2" charset="-78"/>
              </a:rPr>
              <a:t>سوم چند ضلعی </a:t>
            </a:r>
            <a:r>
              <a:rPr lang="fa-IR" sz="2600" dirty="0" smtClean="0">
                <a:cs typeface="B Nazanin" panose="00000400000000000000" pitchFamily="2" charset="-78"/>
              </a:rPr>
              <a:t>که </a:t>
            </a:r>
            <a:r>
              <a:rPr lang="fa-IR" sz="2600" dirty="0">
                <a:cs typeface="B Nazanin" panose="00000400000000000000" pitchFamily="2" charset="-78"/>
              </a:rPr>
              <a:t>مکان متن را بازنمایی </a:t>
            </a:r>
            <a:r>
              <a:rPr lang="fa-IR" sz="2600" dirty="0" smtClean="0">
                <a:cs typeface="B Nazanin" panose="00000400000000000000" pitchFamily="2" charset="-78"/>
              </a:rPr>
              <a:t>می‌کند </a:t>
            </a:r>
            <a:r>
              <a:rPr lang="fa-IR" sz="2600" dirty="0">
                <a:cs typeface="B Nazanin" panose="00000400000000000000" pitchFamily="2" charset="-78"/>
              </a:rPr>
              <a:t>را خروجی </a:t>
            </a:r>
            <a:r>
              <a:rPr lang="fa-IR" sz="2600" dirty="0" smtClean="0">
                <a:cs typeface="B Nazanin" panose="00000400000000000000" pitchFamily="2" charset="-78"/>
              </a:rPr>
              <a:t>می‌دهد.</a:t>
            </a:r>
          </a:p>
          <a:p>
            <a:pPr marL="806958" lvl="1" indent="-514350" algn="r" rtl="1">
              <a:buFont typeface="+mj-lt"/>
              <a:buAutoNum type="arabicPeriod"/>
            </a:pPr>
            <a:endParaRPr lang="fa-IR" sz="2600" dirty="0">
              <a:cs typeface="B Nazanin" panose="00000400000000000000" pitchFamily="2" charset="-78"/>
            </a:endParaRPr>
          </a:p>
          <a:p>
            <a:pPr marL="749808" lvl="1" indent="-457200" algn="r" rtl="1">
              <a:buFont typeface="Wingdings" panose="05000000000000000000" pitchFamily="2" charset="2"/>
              <a:buChar char="Ø"/>
            </a:pPr>
            <a:r>
              <a:rPr lang="fa-IR" sz="2800" dirty="0" smtClean="0">
                <a:cs typeface="B Nazanin" panose="00000400000000000000" pitchFamily="2" charset="-78"/>
              </a:rPr>
              <a:t>دو شاخه‌ی </a:t>
            </a:r>
            <a:r>
              <a:rPr lang="fa-IR" sz="2800" dirty="0">
                <a:cs typeface="B Nazanin" panose="00000400000000000000" pitchFamily="2" charset="-78"/>
              </a:rPr>
              <a:t>اول </a:t>
            </a:r>
            <a:r>
              <a:rPr lang="fa-IR" sz="2800" dirty="0" smtClean="0">
                <a:cs typeface="B Nazanin" panose="00000400000000000000" pitchFamily="2" charset="-78"/>
              </a:rPr>
              <a:t>همانند روش‌های قبلی که در این زمینه وجود دارند؛ پیاده‌سازی می‌شوند.</a:t>
            </a:r>
          </a:p>
          <a:p>
            <a:pPr marL="292608" lvl="1" indent="0" algn="r" rtl="1">
              <a:buNone/>
            </a:pPr>
            <a:endParaRPr lang="en-US" sz="2800" dirty="0">
              <a:cs typeface="B Nazanin" panose="00000400000000000000" pitchFamily="2" charset="-78"/>
            </a:endParaRPr>
          </a:p>
        </p:txBody>
      </p:sp>
      <p:sp>
        <p:nvSpPr>
          <p:cNvPr id="4" name="Slide Number Placeholder 3"/>
          <p:cNvSpPr>
            <a:spLocks noGrp="1"/>
          </p:cNvSpPr>
          <p:nvPr>
            <p:ph type="sldNum" sz="quarter" idx="12"/>
          </p:nvPr>
        </p:nvSpPr>
        <p:spPr/>
        <p:txBody>
          <a:bodyPr/>
          <a:lstStyle/>
          <a:p>
            <a:fld id="{18087783-62FF-446C-A2E4-4C6B0B0DE16F}" type="slidenum">
              <a:rPr lang="en-US" smtClean="0"/>
              <a:t>10</a:t>
            </a:fld>
            <a:endParaRPr lang="en-US"/>
          </a:p>
        </p:txBody>
      </p:sp>
    </p:spTree>
    <p:extLst>
      <p:ext uri="{BB962C8B-B14F-4D97-AF65-F5344CB8AC3E}">
        <p14:creationId xmlns:p14="http://schemas.microsoft.com/office/powerpoint/2010/main" val="404742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2. بهبود پیشنهادات (</a:t>
            </a:r>
            <a:r>
              <a:rPr lang="en-US" dirty="0">
                <a:cs typeface="B Nazanin" panose="00000400000000000000" pitchFamily="2" charset="-78"/>
              </a:rPr>
              <a:t>proposal refinement</a:t>
            </a:r>
            <a:r>
              <a:rPr lang="fa-IR" dirty="0">
                <a:cs typeface="B Nazanin" panose="00000400000000000000" pitchFamily="2" charset="-78"/>
              </a:rPr>
              <a:t>)</a:t>
            </a:r>
            <a:endParaRPr lang="en-US" dirty="0"/>
          </a:p>
        </p:txBody>
      </p:sp>
      <p:sp>
        <p:nvSpPr>
          <p:cNvPr id="3" name="Content Placeholder 2"/>
          <p:cNvSpPr>
            <a:spLocks noGrp="1"/>
          </p:cNvSpPr>
          <p:nvPr>
            <p:ph idx="1"/>
          </p:nvPr>
        </p:nvSpPr>
        <p:spPr/>
        <p:txBody>
          <a:bodyPr>
            <a:noAutofit/>
          </a:bodyPr>
          <a:lstStyle/>
          <a:p>
            <a:pPr marL="0" indent="0" algn="r" rtl="1">
              <a:buNone/>
            </a:pPr>
            <a:r>
              <a:rPr lang="fa-IR" sz="2400" b="1" dirty="0" smtClean="0">
                <a:solidFill>
                  <a:schemeClr val="tx1">
                    <a:lumMod val="95000"/>
                    <a:lumOff val="5000"/>
                  </a:schemeClr>
                </a:solidFill>
                <a:cs typeface="B Nazanin" panose="00000400000000000000" pitchFamily="2" charset="-78"/>
              </a:rPr>
              <a:t>ورودی شاخه‌ سوم: </a:t>
            </a:r>
          </a:p>
          <a:p>
            <a:pPr marL="292608" lvl="1" indent="0" algn="r" rtl="1">
              <a:buNone/>
            </a:pPr>
            <a:r>
              <a:rPr lang="fa-IR" sz="2200" dirty="0" smtClean="0">
                <a:cs typeface="B Nazanin" panose="00000400000000000000" pitchFamily="2" charset="-78"/>
              </a:rPr>
              <a:t>نقشه‌ی ویژگی‌های خروجی از شبکه‌ی </a:t>
            </a:r>
            <a:r>
              <a:rPr lang="en-US" sz="2200" dirty="0" smtClean="0">
                <a:cs typeface="B Nazanin" panose="00000400000000000000" pitchFamily="2" charset="-78"/>
              </a:rPr>
              <a:t>SE_VGG16</a:t>
            </a:r>
            <a:r>
              <a:rPr lang="fa-IR" sz="2200" dirty="0" smtClean="0">
                <a:cs typeface="B Nazanin" panose="00000400000000000000" pitchFamily="2" charset="-78"/>
              </a:rPr>
              <a:t> و خروجی شبکه‌ی </a:t>
            </a:r>
            <a:r>
              <a:rPr lang="en-US" sz="2200" dirty="0" err="1" smtClean="0">
                <a:cs typeface="B Nazanin" panose="00000400000000000000" pitchFamily="2" charset="-78"/>
              </a:rPr>
              <a:t>Text_RPN</a:t>
            </a:r>
            <a:r>
              <a:rPr lang="fa-IR" sz="2200" dirty="0" smtClean="0">
                <a:cs typeface="B Nazanin" panose="00000400000000000000" pitchFamily="2" charset="-78"/>
              </a:rPr>
              <a:t> بعد از آن که بر روی آن‌ها </a:t>
            </a:r>
            <a:r>
              <a:rPr lang="en-US" sz="2200" dirty="0" smtClean="0">
                <a:cs typeface="B Nazanin" panose="00000400000000000000" pitchFamily="2" charset="-78"/>
              </a:rPr>
              <a:t>ROI</a:t>
            </a:r>
            <a:r>
              <a:rPr lang="en-US" sz="2200" dirty="0">
                <a:cs typeface="B Nazanin" panose="00000400000000000000" pitchFamily="2" charset="-78"/>
              </a:rPr>
              <a:t> </a:t>
            </a:r>
            <a:r>
              <a:rPr lang="en-US" sz="2200" dirty="0" smtClean="0">
                <a:cs typeface="B Nazanin" panose="00000400000000000000" pitchFamily="2" charset="-78"/>
              </a:rPr>
              <a:t>Pooling</a:t>
            </a:r>
            <a:r>
              <a:rPr lang="fa-IR" sz="2200" dirty="0" smtClean="0">
                <a:cs typeface="B Nazanin" panose="00000400000000000000" pitchFamily="2" charset="-78"/>
              </a:rPr>
              <a:t> اعمال شده است.</a:t>
            </a:r>
          </a:p>
          <a:p>
            <a:pPr marL="0" indent="0" algn="r" rtl="1">
              <a:buNone/>
            </a:pPr>
            <a:r>
              <a:rPr lang="fa-IR" sz="2400" b="1" dirty="0" smtClean="0">
                <a:cs typeface="B Nazanin" panose="00000400000000000000" pitchFamily="2" charset="-78"/>
              </a:rPr>
              <a:t>خروجی شاخه سوم: </a:t>
            </a:r>
          </a:p>
          <a:p>
            <a:pPr marL="292608" lvl="1" indent="0" algn="r" rtl="1">
              <a:buNone/>
            </a:pPr>
            <a:r>
              <a:rPr lang="fa-IR" sz="2200" dirty="0" smtClean="0">
                <a:cs typeface="B Nazanin" panose="00000400000000000000" pitchFamily="2" charset="-78"/>
              </a:rPr>
              <a:t>نقاط </a:t>
            </a:r>
            <a:r>
              <a:rPr lang="fa-IR" sz="2200" dirty="0">
                <a:cs typeface="B Nazanin" panose="00000400000000000000" pitchFamily="2" charset="-78"/>
              </a:rPr>
              <a:t>مرزی </a:t>
            </a:r>
            <a:r>
              <a:rPr lang="fa-IR" sz="2200" dirty="0" smtClean="0">
                <a:cs typeface="B Nazanin" panose="00000400000000000000" pitchFamily="2" charset="-78"/>
              </a:rPr>
              <a:t>مکان متن </a:t>
            </a:r>
          </a:p>
          <a:p>
            <a:pPr marL="0" indent="0" algn="r" rtl="1">
              <a:buNone/>
            </a:pPr>
            <a:r>
              <a:rPr lang="fa-IR" sz="2400" dirty="0" smtClean="0">
                <a:solidFill>
                  <a:srgbClr val="FF0000"/>
                </a:solidFill>
                <a:cs typeface="B Nazanin" panose="00000400000000000000" pitchFamily="2" charset="-78"/>
              </a:rPr>
              <a:t>سوال: تعداد نقاط مرزی برای </a:t>
            </a:r>
            <a:r>
              <a:rPr lang="fa-IR" sz="2400" dirty="0">
                <a:solidFill>
                  <a:srgbClr val="FF0000"/>
                </a:solidFill>
                <a:cs typeface="B Nazanin" panose="00000400000000000000" pitchFamily="2" charset="-78"/>
              </a:rPr>
              <a:t>هر متن متفاوت </a:t>
            </a:r>
            <a:r>
              <a:rPr lang="fa-IR" sz="2400" dirty="0" smtClean="0">
                <a:solidFill>
                  <a:srgbClr val="FF0000"/>
                </a:solidFill>
                <a:cs typeface="B Nazanin" panose="00000400000000000000" pitchFamily="2" charset="-78"/>
              </a:rPr>
              <a:t>است، خروجی شبکه‌ی پیشنهادی باید به چه صورت باشد؟</a:t>
            </a:r>
          </a:p>
          <a:p>
            <a:pPr marL="0" indent="0" algn="r" rtl="1">
              <a:buNone/>
            </a:pPr>
            <a:r>
              <a:rPr lang="fa-IR" sz="2400" dirty="0" smtClean="0">
                <a:solidFill>
                  <a:srgbClr val="00B050"/>
                </a:solidFill>
                <a:cs typeface="B Nazanin" panose="00000400000000000000" pitchFamily="2" charset="-78"/>
              </a:rPr>
              <a:t>جواب: استفاده از شبکه‌های </a:t>
            </a:r>
            <a:r>
              <a:rPr lang="en-US" sz="2400" dirty="0" smtClean="0">
                <a:solidFill>
                  <a:srgbClr val="00B050"/>
                </a:solidFill>
                <a:cs typeface="B Nazanin" panose="00000400000000000000" pitchFamily="2" charset="-78"/>
              </a:rPr>
              <a:t>RNN</a:t>
            </a:r>
            <a:endParaRPr lang="fa-IR" sz="2400" dirty="0" smtClean="0">
              <a:solidFill>
                <a:srgbClr val="00B050"/>
              </a:solidFill>
              <a:cs typeface="B Nazanin" panose="00000400000000000000" pitchFamily="2" charset="-78"/>
            </a:endParaRPr>
          </a:p>
        </p:txBody>
      </p:sp>
      <p:sp>
        <p:nvSpPr>
          <p:cNvPr id="4" name="Slide Number Placeholder 3"/>
          <p:cNvSpPr>
            <a:spLocks noGrp="1"/>
          </p:cNvSpPr>
          <p:nvPr>
            <p:ph type="sldNum" sz="quarter" idx="12"/>
          </p:nvPr>
        </p:nvSpPr>
        <p:spPr/>
        <p:txBody>
          <a:bodyPr/>
          <a:lstStyle/>
          <a:p>
            <a:fld id="{18087783-62FF-446C-A2E4-4C6B0B0DE16F}" type="slidenum">
              <a:rPr lang="en-US" smtClean="0"/>
              <a:t>11</a:t>
            </a:fld>
            <a:endParaRPr lang="en-US"/>
          </a:p>
        </p:txBody>
      </p:sp>
      <p:sp>
        <p:nvSpPr>
          <p:cNvPr id="5" name="Right Arrow 4"/>
          <p:cNvSpPr/>
          <p:nvPr/>
        </p:nvSpPr>
        <p:spPr>
          <a:xfrm rot="10800000">
            <a:off x="6945549" y="4484847"/>
            <a:ext cx="894944" cy="223736"/>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TextBox 7"/>
          <p:cNvSpPr txBox="1"/>
          <p:nvPr/>
        </p:nvSpPr>
        <p:spPr>
          <a:xfrm>
            <a:off x="6070059" y="4365882"/>
            <a:ext cx="875489" cy="461665"/>
          </a:xfrm>
          <a:prstGeom prst="rect">
            <a:avLst/>
          </a:prstGeom>
          <a:noFill/>
        </p:spPr>
        <p:txBody>
          <a:bodyPr wrap="square" rtlCol="0">
            <a:spAutoFit/>
          </a:bodyPr>
          <a:lstStyle/>
          <a:p>
            <a:r>
              <a:rPr lang="en-US" sz="2400" dirty="0" smtClean="0">
                <a:solidFill>
                  <a:srgbClr val="00B050"/>
                </a:solidFill>
                <a:cs typeface="B Nazanin" panose="00000400000000000000" pitchFamily="2" charset="-78"/>
              </a:rPr>
              <a:t>LSTM</a:t>
            </a:r>
            <a:endParaRPr lang="en-US" sz="2400" dirty="0">
              <a:solidFill>
                <a:srgbClr val="00B050"/>
              </a:solidFill>
              <a:cs typeface="B Nazanin" panose="00000400000000000000" pitchFamily="2" charset="-78"/>
            </a:endParaRPr>
          </a:p>
        </p:txBody>
      </p:sp>
    </p:spTree>
    <p:extLst>
      <p:ext uri="{BB962C8B-B14F-4D97-AF65-F5344CB8AC3E}">
        <p14:creationId xmlns:p14="http://schemas.microsoft.com/office/powerpoint/2010/main" val="1266986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2. بهبود پیشنهادات (</a:t>
            </a:r>
            <a:r>
              <a:rPr lang="en-US" dirty="0">
                <a:cs typeface="B Nazanin" panose="00000400000000000000" pitchFamily="2" charset="-78"/>
              </a:rPr>
              <a:t>proposal refinement</a:t>
            </a:r>
            <a:r>
              <a:rPr lang="fa-IR" dirty="0">
                <a:cs typeface="B Nazanin" panose="00000400000000000000" pitchFamily="2" charset="-78"/>
              </a:rPr>
              <a:t>)</a:t>
            </a:r>
            <a:endParaRPr lang="en-US" dirty="0"/>
          </a:p>
        </p:txBody>
      </p:sp>
      <p:sp>
        <p:nvSpPr>
          <p:cNvPr id="3" name="Content Placeholder 2"/>
          <p:cNvSpPr>
            <a:spLocks noGrp="1"/>
          </p:cNvSpPr>
          <p:nvPr>
            <p:ph idx="1"/>
          </p:nvPr>
        </p:nvSpPr>
        <p:spPr/>
        <p:txBody>
          <a:bodyPr>
            <a:normAutofit/>
          </a:bodyPr>
          <a:lstStyle/>
          <a:p>
            <a:pPr algn="r" rtl="1"/>
            <a:r>
              <a:rPr lang="fa-IR" b="1" dirty="0">
                <a:cs typeface="B Nazanin" panose="00000400000000000000" pitchFamily="2" charset="-78"/>
              </a:rPr>
              <a:t>ورودی </a:t>
            </a:r>
            <a:r>
              <a:rPr lang="fa-IR" b="1" dirty="0" smtClean="0">
                <a:cs typeface="B Nazanin" panose="00000400000000000000" pitchFamily="2" charset="-78"/>
              </a:rPr>
              <a:t>همه‌ی گام‌های </a:t>
            </a:r>
            <a:r>
              <a:rPr lang="fa-IR" b="1" dirty="0">
                <a:cs typeface="B Nazanin" panose="00000400000000000000" pitchFamily="2" charset="-78"/>
              </a:rPr>
              <a:t>زمانی در </a:t>
            </a:r>
            <a:r>
              <a:rPr lang="en-US" b="1" dirty="0" smtClean="0">
                <a:cs typeface="B Nazanin" panose="00000400000000000000" pitchFamily="2" charset="-78"/>
              </a:rPr>
              <a:t>LSTM</a:t>
            </a:r>
            <a:r>
              <a:rPr lang="fa-IR" b="1" dirty="0" smtClean="0">
                <a:cs typeface="B Nazanin" panose="00000400000000000000" pitchFamily="2" charset="-78"/>
              </a:rPr>
              <a:t>:</a:t>
            </a:r>
          </a:p>
          <a:p>
            <a:pPr algn="r" rtl="1"/>
            <a:r>
              <a:rPr lang="fa-IR" dirty="0" smtClean="0">
                <a:cs typeface="B Nazanin" panose="00000400000000000000" pitchFamily="2" charset="-78"/>
              </a:rPr>
              <a:t> 	ویژگی‌های </a:t>
            </a:r>
            <a:r>
              <a:rPr lang="fa-IR" dirty="0">
                <a:cs typeface="B Nazanin" panose="00000400000000000000" pitchFamily="2" charset="-78"/>
              </a:rPr>
              <a:t>بدست آمده بعد از اعمال </a:t>
            </a:r>
            <a:r>
              <a:rPr lang="en-US" dirty="0">
                <a:cs typeface="B Nazanin" panose="00000400000000000000" pitchFamily="2" charset="-78"/>
              </a:rPr>
              <a:t>ROI </a:t>
            </a:r>
            <a:r>
              <a:rPr lang="en-US" dirty="0" smtClean="0">
                <a:cs typeface="B Nazanin" panose="00000400000000000000" pitchFamily="2" charset="-78"/>
              </a:rPr>
              <a:t>Pooling</a:t>
            </a:r>
            <a:endParaRPr lang="fa-IR" dirty="0">
              <a:cs typeface="B Nazanin" panose="00000400000000000000" pitchFamily="2" charset="-78"/>
            </a:endParaRPr>
          </a:p>
          <a:p>
            <a:pPr algn="r" rtl="1"/>
            <a:r>
              <a:rPr lang="fa-IR" dirty="0" smtClean="0">
                <a:cs typeface="B Nazanin" panose="00000400000000000000" pitchFamily="2" charset="-78"/>
              </a:rPr>
              <a:t> </a:t>
            </a:r>
            <a:r>
              <a:rPr lang="fa-IR" b="1" dirty="0" smtClean="0">
                <a:cs typeface="B Nazanin" panose="00000400000000000000" pitchFamily="2" charset="-78"/>
              </a:rPr>
              <a:t>خروجی</a:t>
            </a:r>
            <a:r>
              <a:rPr lang="fa-IR" b="1" dirty="0">
                <a:cs typeface="B Nazanin" panose="00000400000000000000" pitchFamily="2" charset="-78"/>
              </a:rPr>
              <a:t> </a:t>
            </a:r>
            <a:r>
              <a:rPr lang="fa-IR" b="1" dirty="0" smtClean="0">
                <a:cs typeface="B Nazanin" panose="00000400000000000000" pitchFamily="2" charset="-78"/>
              </a:rPr>
              <a:t>همه‌ی گام‌های </a:t>
            </a:r>
            <a:r>
              <a:rPr lang="fa-IR" b="1" dirty="0">
                <a:cs typeface="B Nazanin" panose="00000400000000000000" pitchFamily="2" charset="-78"/>
              </a:rPr>
              <a:t>زمانی در </a:t>
            </a:r>
            <a:r>
              <a:rPr lang="en-US" b="1" dirty="0" smtClean="0">
                <a:cs typeface="B Nazanin" panose="00000400000000000000" pitchFamily="2" charset="-78"/>
              </a:rPr>
              <a:t>LSTM</a:t>
            </a:r>
            <a:r>
              <a:rPr lang="fa-IR" b="1" dirty="0" smtClean="0">
                <a:cs typeface="B Nazanin" panose="00000400000000000000" pitchFamily="2" charset="-78"/>
              </a:rPr>
              <a:t>:</a:t>
            </a:r>
          </a:p>
          <a:p>
            <a:pPr marL="201168" lvl="1" indent="0" algn="r" rtl="1">
              <a:buNone/>
            </a:pPr>
            <a:r>
              <a:rPr lang="fa-IR" sz="2000" dirty="0" smtClean="0">
                <a:cs typeface="B Nazanin" panose="00000400000000000000" pitchFamily="2" charset="-78"/>
              </a:rPr>
              <a:t>	یک زوج </a:t>
            </a:r>
            <a:r>
              <a:rPr lang="fa-IR" sz="2000" dirty="0">
                <a:cs typeface="B Nazanin" panose="00000400000000000000" pitchFamily="2" charset="-78"/>
              </a:rPr>
              <a:t>نقطه از نقاط </a:t>
            </a:r>
            <a:r>
              <a:rPr lang="fa-IR" sz="2000" dirty="0" smtClean="0">
                <a:cs typeface="B Nazanin" panose="00000400000000000000" pitchFamily="2" charset="-78"/>
              </a:rPr>
              <a:t>مرزی</a:t>
            </a:r>
          </a:p>
          <a:p>
            <a:pPr marL="201168" lvl="1" indent="0" algn="r" rtl="1">
              <a:buNone/>
            </a:pPr>
            <a:endParaRPr lang="fa-IR" sz="2000" dirty="0" smtClean="0">
              <a:cs typeface="B Nazanin" panose="00000400000000000000" pitchFamily="2" charset="-78"/>
            </a:endParaRPr>
          </a:p>
          <a:p>
            <a:pPr marL="201168" lvl="1" indent="0" algn="r" rtl="1">
              <a:buNone/>
            </a:pPr>
            <a:r>
              <a:rPr lang="fa-IR" sz="2000" dirty="0" smtClean="0">
                <a:solidFill>
                  <a:srgbClr val="FF0000"/>
                </a:solidFill>
                <a:cs typeface="B Nazanin" panose="00000400000000000000" pitchFamily="2" charset="-78"/>
              </a:rPr>
              <a:t>چگونه زمان </a:t>
            </a:r>
            <a:r>
              <a:rPr lang="fa-IR" sz="2000" dirty="0">
                <a:solidFill>
                  <a:srgbClr val="FF0000"/>
                </a:solidFill>
                <a:cs typeface="B Nazanin" panose="00000400000000000000" pitchFamily="2" charset="-78"/>
              </a:rPr>
              <a:t>توقف را به شبکه اعلام </a:t>
            </a:r>
            <a:r>
              <a:rPr lang="fa-IR" sz="2000" dirty="0" smtClean="0">
                <a:solidFill>
                  <a:srgbClr val="FF0000"/>
                </a:solidFill>
                <a:cs typeface="B Nazanin" panose="00000400000000000000" pitchFamily="2" charset="-78"/>
              </a:rPr>
              <a:t>کنیم؟</a:t>
            </a:r>
          </a:p>
          <a:p>
            <a:pPr marL="201168" lvl="1" indent="0" algn="r" rtl="1">
              <a:buNone/>
            </a:pPr>
            <a:r>
              <a:rPr lang="en-US" sz="2000" dirty="0" smtClean="0">
                <a:cs typeface="B Nazanin" panose="00000400000000000000" pitchFamily="2" charset="-78"/>
              </a:rPr>
              <a:t>	</a:t>
            </a:r>
            <a:r>
              <a:rPr lang="fa-IR" sz="2000" dirty="0" smtClean="0">
                <a:solidFill>
                  <a:srgbClr val="00B050"/>
                </a:solidFill>
                <a:cs typeface="B Nazanin" panose="00000400000000000000" pitchFamily="2" charset="-78"/>
              </a:rPr>
              <a:t>استفاده از برچسب </a:t>
            </a:r>
            <a:r>
              <a:rPr lang="en-US" sz="2000" dirty="0" smtClean="0">
                <a:solidFill>
                  <a:srgbClr val="00B050"/>
                </a:solidFill>
                <a:cs typeface="B Nazanin" panose="00000400000000000000" pitchFamily="2" charset="-78"/>
              </a:rPr>
              <a:t>stop/continue</a:t>
            </a:r>
            <a:r>
              <a:rPr lang="fa-IR" sz="2000" dirty="0" smtClean="0">
                <a:solidFill>
                  <a:srgbClr val="92D050"/>
                </a:solidFill>
                <a:cs typeface="B Nazanin" panose="00000400000000000000" pitchFamily="2" charset="-78"/>
              </a:rPr>
              <a:t> </a:t>
            </a:r>
            <a:endParaRPr lang="en-US" sz="2000" dirty="0" smtClean="0">
              <a:solidFill>
                <a:srgbClr val="92D050"/>
              </a:solidFill>
              <a:cs typeface="B Nazanin" panose="00000400000000000000" pitchFamily="2" charset="-78"/>
            </a:endParaRPr>
          </a:p>
          <a:p>
            <a:pPr marL="201168" lvl="1" indent="0" algn="r" rtl="1">
              <a:buNone/>
            </a:pPr>
            <a:endParaRPr lang="en-US" sz="2000" dirty="0" smtClean="0">
              <a:cs typeface="B Nazanin" panose="00000400000000000000" pitchFamily="2" charset="-78"/>
            </a:endParaRPr>
          </a:p>
          <a:p>
            <a:pPr marL="201168" lvl="1" indent="0" algn="r" rtl="1">
              <a:buNone/>
            </a:pPr>
            <a:r>
              <a:rPr lang="fa-IR" sz="2000" dirty="0">
                <a:cs typeface="B Nazanin" panose="00000400000000000000" pitchFamily="2" charset="-78"/>
              </a:rPr>
              <a:t>پیش بینی برچسب </a:t>
            </a:r>
            <a:r>
              <a:rPr lang="en-US" sz="2000" dirty="0" smtClean="0">
                <a:cs typeface="B Nazanin" panose="00000400000000000000" pitchFamily="2" charset="-78"/>
              </a:rPr>
              <a:t>stop/continue</a:t>
            </a:r>
            <a:r>
              <a:rPr lang="fa-IR" sz="2000" dirty="0" smtClean="0">
                <a:cs typeface="B Nazanin" panose="00000400000000000000" pitchFamily="2" charset="-78"/>
              </a:rPr>
              <a:t> یک مسئله </a:t>
            </a:r>
            <a:r>
              <a:rPr lang="fa-IR" sz="2000" dirty="0">
                <a:cs typeface="B Nazanin" panose="00000400000000000000" pitchFamily="2" charset="-78"/>
              </a:rPr>
              <a:t>طبقه </a:t>
            </a:r>
            <a:r>
              <a:rPr lang="fa-IR" sz="2000" dirty="0" smtClean="0">
                <a:cs typeface="B Nazanin" panose="00000400000000000000" pitchFamily="2" charset="-78"/>
              </a:rPr>
              <a:t>بندی</a:t>
            </a:r>
            <a:endParaRPr lang="en-US" sz="2000" dirty="0" smtClean="0">
              <a:cs typeface="B Nazanin" panose="00000400000000000000" pitchFamily="2" charset="-78"/>
            </a:endParaRPr>
          </a:p>
          <a:p>
            <a:pPr marL="201168" lvl="1" indent="0" algn="r" rtl="1">
              <a:buNone/>
            </a:pPr>
            <a:r>
              <a:rPr lang="fa-IR" sz="2000" dirty="0" smtClean="0">
                <a:cs typeface="B Nazanin" panose="00000400000000000000" pitchFamily="2" charset="-78"/>
              </a:rPr>
              <a:t>پیش بینی مختصات نقاط مرزی یک مسئله رگرسیون</a:t>
            </a:r>
            <a:endParaRPr lang="en-US" sz="2000" dirty="0">
              <a:cs typeface="B Nazanin" panose="00000400000000000000" pitchFamily="2" charset="-78"/>
            </a:endParaRPr>
          </a:p>
        </p:txBody>
      </p:sp>
      <p:sp>
        <p:nvSpPr>
          <p:cNvPr id="4" name="Slide Number Placeholder 3"/>
          <p:cNvSpPr>
            <a:spLocks noGrp="1"/>
          </p:cNvSpPr>
          <p:nvPr>
            <p:ph type="sldNum" sz="quarter" idx="12"/>
          </p:nvPr>
        </p:nvSpPr>
        <p:spPr/>
        <p:txBody>
          <a:bodyPr/>
          <a:lstStyle/>
          <a:p>
            <a:fld id="{18087783-62FF-446C-A2E4-4C6B0B0DE16F}" type="slidenum">
              <a:rPr lang="en-US" smtClean="0"/>
              <a:t>12</a:t>
            </a:fld>
            <a:endParaRPr lang="en-US"/>
          </a:p>
        </p:txBody>
      </p:sp>
      <p:sp>
        <p:nvSpPr>
          <p:cNvPr id="7" name="TextBox 6"/>
          <p:cNvSpPr txBox="1"/>
          <p:nvPr/>
        </p:nvSpPr>
        <p:spPr>
          <a:xfrm>
            <a:off x="1498060" y="5058858"/>
            <a:ext cx="4268497" cy="369332"/>
          </a:xfrm>
          <a:prstGeom prst="rect">
            <a:avLst/>
          </a:prstGeom>
          <a:noFill/>
        </p:spPr>
        <p:txBody>
          <a:bodyPr wrap="square" rtlCol="0">
            <a:spAutoFit/>
          </a:bodyPr>
          <a:lstStyle/>
          <a:p>
            <a:pPr algn="r" rtl="1"/>
            <a:r>
              <a:rPr lang="fa-IR" dirty="0">
                <a:cs typeface="B Nazanin" panose="00000400000000000000" pitchFamily="2" charset="-78"/>
              </a:rPr>
              <a:t>هر گام زمانی در </a:t>
            </a:r>
            <a:r>
              <a:rPr lang="fa-IR" dirty="0" smtClean="0">
                <a:cs typeface="B Nazanin" panose="00000400000000000000" pitchFamily="2" charset="-78"/>
              </a:rPr>
              <a:t>شبکه‌ی </a:t>
            </a:r>
            <a:r>
              <a:rPr lang="en-US" dirty="0">
                <a:cs typeface="B Nazanin" panose="00000400000000000000" pitchFamily="2" charset="-78"/>
              </a:rPr>
              <a:t>LSTM</a:t>
            </a:r>
            <a:r>
              <a:rPr lang="fa-IR" dirty="0">
                <a:cs typeface="B Nazanin" panose="00000400000000000000" pitchFamily="2" charset="-78"/>
              </a:rPr>
              <a:t> دو شاخه خروجی</a:t>
            </a:r>
            <a:endParaRPr lang="en-US" sz="2400" dirty="0">
              <a:solidFill>
                <a:srgbClr val="92D050"/>
              </a:solidFill>
              <a:cs typeface="B Nazanin" panose="00000400000000000000" pitchFamily="2" charset="-78"/>
            </a:endParaRPr>
          </a:p>
        </p:txBody>
      </p:sp>
      <p:sp>
        <p:nvSpPr>
          <p:cNvPr id="8" name="Left Brace 7"/>
          <p:cNvSpPr/>
          <p:nvPr/>
        </p:nvSpPr>
        <p:spPr>
          <a:xfrm>
            <a:off x="5750020" y="4828864"/>
            <a:ext cx="359923" cy="82932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 name="Picture 4"/>
          <p:cNvPicPr>
            <a:picLocks noChangeAspect="1"/>
          </p:cNvPicPr>
          <p:nvPr/>
        </p:nvPicPr>
        <p:blipFill>
          <a:blip r:embed="rId2"/>
          <a:stretch>
            <a:fillRect/>
          </a:stretch>
        </p:blipFill>
        <p:spPr>
          <a:xfrm>
            <a:off x="218279" y="2093529"/>
            <a:ext cx="5908201" cy="2573334"/>
          </a:xfrm>
          <a:prstGeom prst="rect">
            <a:avLst/>
          </a:prstGeom>
        </p:spPr>
      </p:pic>
    </p:spTree>
    <p:extLst>
      <p:ext uri="{BB962C8B-B14F-4D97-AF65-F5344CB8AC3E}">
        <p14:creationId xmlns:p14="http://schemas.microsoft.com/office/powerpoint/2010/main" val="321602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xEl>
                                              <p:pRg st="0" end="0"/>
                                            </p:txEl>
                                          </p:spTgt>
                                        </p:tgtEl>
                                        <p:attrNameLst>
                                          <p:attrName>style.visibility</p:attrName>
                                        </p:attrNameLst>
                                      </p:cBhvr>
                                      <p:to>
                                        <p:strVal val="visible"/>
                                      </p:to>
                                    </p:set>
                                    <p:animEffect transition="in" filter="fade">
                                      <p:cBhvr>
                                        <p:cTn id="5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2. بهبود پیشنهادات (</a:t>
            </a:r>
            <a:r>
              <a:rPr lang="en-US" dirty="0">
                <a:cs typeface="B Nazanin" panose="00000400000000000000" pitchFamily="2" charset="-78"/>
              </a:rPr>
              <a:t>proposal refinement</a:t>
            </a:r>
            <a:r>
              <a:rPr lang="fa-IR" dirty="0">
                <a:cs typeface="B Nazanin" panose="00000400000000000000" pitchFamily="2" charset="-78"/>
              </a:rPr>
              <a:t>)</a:t>
            </a:r>
            <a:endParaRPr lang="en-US" dirty="0"/>
          </a:p>
        </p:txBody>
      </p:sp>
      <p:sp>
        <p:nvSpPr>
          <p:cNvPr id="3" name="Content Placeholder 2"/>
          <p:cNvSpPr>
            <a:spLocks noGrp="1"/>
          </p:cNvSpPr>
          <p:nvPr>
            <p:ph idx="1"/>
          </p:nvPr>
        </p:nvSpPr>
        <p:spPr/>
        <p:txBody>
          <a:bodyPr>
            <a:normAutofit/>
          </a:bodyPr>
          <a:lstStyle/>
          <a:p>
            <a:pPr algn="r" rtl="1">
              <a:buFont typeface="Wingdings" panose="05000000000000000000" pitchFamily="2" charset="2"/>
              <a:buChar char="Ø"/>
            </a:pPr>
            <a:r>
              <a:rPr lang="fa-IR" sz="2400" dirty="0">
                <a:cs typeface="B Nazanin" panose="00000400000000000000" pitchFamily="2" charset="-78"/>
              </a:rPr>
              <a:t>در نهایت همانند سایر </a:t>
            </a:r>
            <a:r>
              <a:rPr lang="fa-IR" sz="2400" dirty="0" smtClean="0">
                <a:cs typeface="B Nazanin" panose="00000400000000000000" pitchFamily="2" charset="-78"/>
              </a:rPr>
              <a:t>روش‌های </a:t>
            </a:r>
            <a:r>
              <a:rPr lang="fa-IR" sz="2400" dirty="0">
                <a:cs typeface="B Nazanin" panose="00000400000000000000" pitchFamily="2" charset="-78"/>
              </a:rPr>
              <a:t>تشخیص اشیا، در این روش هم لازم است که از روش </a:t>
            </a:r>
            <a:r>
              <a:rPr lang="en-US" sz="2400" dirty="0">
                <a:cs typeface="B Nazanin" panose="00000400000000000000" pitchFamily="2" charset="-78"/>
              </a:rPr>
              <a:t>NMS</a:t>
            </a:r>
            <a:r>
              <a:rPr lang="fa-IR" sz="2400" dirty="0">
                <a:cs typeface="B Nazanin" panose="00000400000000000000" pitchFamily="2" charset="-78"/>
              </a:rPr>
              <a:t> استفاده کنیم. </a:t>
            </a:r>
          </a:p>
          <a:p>
            <a:pPr algn="r" rtl="1">
              <a:buFont typeface="Wingdings" panose="05000000000000000000" pitchFamily="2" charset="2"/>
              <a:buChar char="Ø"/>
            </a:pPr>
            <a:r>
              <a:rPr lang="fa-IR" sz="2400" dirty="0" smtClean="0">
                <a:cs typeface="B Nazanin" panose="00000400000000000000" pitchFamily="2" charset="-78"/>
              </a:rPr>
              <a:t> </a:t>
            </a:r>
            <a:r>
              <a:rPr lang="fa-IR" sz="2400" dirty="0">
                <a:cs typeface="B Nazanin" panose="00000400000000000000" pitchFamily="2" charset="-78"/>
              </a:rPr>
              <a:t>در اینجا از </a:t>
            </a:r>
            <a:r>
              <a:rPr lang="en-US" sz="2400" dirty="0">
                <a:cs typeface="B Nazanin" panose="00000400000000000000" pitchFamily="2" charset="-78"/>
              </a:rPr>
              <a:t>NMS</a:t>
            </a:r>
            <a:r>
              <a:rPr lang="fa-IR" sz="2400" dirty="0">
                <a:cs typeface="B Nazanin" panose="00000400000000000000" pitchFamily="2" charset="-78"/>
              </a:rPr>
              <a:t> معمولی </a:t>
            </a:r>
            <a:r>
              <a:rPr lang="fa-IR" sz="2400" dirty="0" smtClean="0">
                <a:cs typeface="B Nazanin" panose="00000400000000000000" pitchFamily="2" charset="-78"/>
              </a:rPr>
              <a:t>نمی‌توانیم </a:t>
            </a:r>
            <a:r>
              <a:rPr lang="fa-IR" sz="2400" dirty="0">
                <a:cs typeface="B Nazanin" panose="00000400000000000000" pitchFamily="2" charset="-78"/>
              </a:rPr>
              <a:t>استفاده کنیم و باید از </a:t>
            </a:r>
            <a:r>
              <a:rPr lang="en-US" sz="2400" dirty="0">
                <a:cs typeface="B Nazanin" panose="00000400000000000000" pitchFamily="2" charset="-78"/>
              </a:rPr>
              <a:t>Polygon NMS</a:t>
            </a:r>
            <a:r>
              <a:rPr lang="fa-IR" sz="2400" dirty="0">
                <a:cs typeface="B Nazanin" panose="00000400000000000000" pitchFamily="2" charset="-78"/>
              </a:rPr>
              <a:t> استفاده کنیم که </a:t>
            </a:r>
            <a:r>
              <a:rPr lang="fa-IR" sz="2400" dirty="0" smtClean="0">
                <a:cs typeface="B Nazanin" panose="00000400000000000000" pitchFamily="2" charset="-78"/>
              </a:rPr>
              <a:t>محاسبات  آن براساس </a:t>
            </a:r>
            <a:r>
              <a:rPr lang="fa-IR" sz="2400" dirty="0">
                <a:cs typeface="B Nazanin" panose="00000400000000000000" pitchFamily="2" charset="-78"/>
              </a:rPr>
              <a:t>مساحت چند ضلعی </a:t>
            </a:r>
            <a:r>
              <a:rPr lang="fa-IR" sz="2400" dirty="0" smtClean="0">
                <a:cs typeface="B Nazanin" panose="00000400000000000000" pitchFamily="2" charset="-78"/>
              </a:rPr>
              <a:t>نشان‌دهنده‌ی </a:t>
            </a:r>
            <a:r>
              <a:rPr lang="fa-IR" sz="2400" dirty="0">
                <a:cs typeface="B Nazanin" panose="00000400000000000000" pitchFamily="2" charset="-78"/>
              </a:rPr>
              <a:t>مکان </a:t>
            </a:r>
            <a:r>
              <a:rPr lang="fa-IR" sz="2400" dirty="0" smtClean="0">
                <a:cs typeface="B Nazanin" panose="00000400000000000000" pitchFamily="2" charset="-78"/>
              </a:rPr>
              <a:t>متن</a:t>
            </a:r>
            <a:r>
              <a:rPr lang="fa-IR" sz="2400" dirty="0">
                <a:cs typeface="B Nazanin" panose="00000400000000000000" pitchFamily="2" charset="-78"/>
              </a:rPr>
              <a:t> </a:t>
            </a:r>
            <a:r>
              <a:rPr lang="fa-IR" sz="2400" dirty="0" smtClean="0">
                <a:cs typeface="B Nazanin" panose="00000400000000000000" pitchFamily="2" charset="-78"/>
              </a:rPr>
              <a:t>می‌باشد. </a:t>
            </a:r>
            <a:endParaRPr lang="en-US" sz="2400" dirty="0">
              <a:cs typeface="B Nazanin" panose="00000400000000000000" pitchFamily="2" charset="-78"/>
            </a:endParaRPr>
          </a:p>
        </p:txBody>
      </p:sp>
      <p:sp>
        <p:nvSpPr>
          <p:cNvPr id="4" name="Slide Number Placeholder 3"/>
          <p:cNvSpPr>
            <a:spLocks noGrp="1"/>
          </p:cNvSpPr>
          <p:nvPr>
            <p:ph type="sldNum" sz="quarter" idx="12"/>
          </p:nvPr>
        </p:nvSpPr>
        <p:spPr/>
        <p:txBody>
          <a:bodyPr/>
          <a:lstStyle/>
          <a:p>
            <a:fld id="{18087783-62FF-446C-A2E4-4C6B0B0DE16F}" type="slidenum">
              <a:rPr lang="en-US" smtClean="0"/>
              <a:t>13</a:t>
            </a:fld>
            <a:endParaRPr lang="en-US"/>
          </a:p>
        </p:txBody>
      </p:sp>
    </p:spTree>
    <p:extLst>
      <p:ext uri="{BB962C8B-B14F-4D97-AF65-F5344CB8AC3E}">
        <p14:creationId xmlns:p14="http://schemas.microsoft.com/office/powerpoint/2010/main" val="409177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تابع خطا</a:t>
            </a:r>
            <a:endParaRPr lang="en-US" dirty="0">
              <a:cs typeface="B Nazanin" panose="00000400000000000000" pitchFamily="2" charset="-78"/>
            </a:endParaRPr>
          </a:p>
        </p:txBody>
      </p:sp>
      <p:sp>
        <p:nvSpPr>
          <p:cNvPr id="3" name="Content Placeholder 2"/>
          <p:cNvSpPr>
            <a:spLocks noGrp="1"/>
          </p:cNvSpPr>
          <p:nvPr>
            <p:ph idx="1"/>
          </p:nvPr>
        </p:nvSpPr>
        <p:spPr/>
        <p:txBody>
          <a:bodyPr>
            <a:normAutofit/>
          </a:bodyPr>
          <a:lstStyle/>
          <a:p>
            <a:pPr algn="r" rtl="1"/>
            <a:r>
              <a:rPr lang="fa-IR" sz="2400" dirty="0" smtClean="0">
                <a:cs typeface="B Nazanin" panose="00000400000000000000" pitchFamily="2" charset="-78"/>
              </a:rPr>
              <a:t>خطای شبکه‌ی </a:t>
            </a:r>
            <a:r>
              <a:rPr lang="en-US" sz="2400" dirty="0" err="1" smtClean="0">
                <a:cs typeface="B Nazanin" panose="00000400000000000000" pitchFamily="2" charset="-78"/>
              </a:rPr>
              <a:t>Text_RPN</a:t>
            </a:r>
            <a:r>
              <a:rPr lang="fa-IR" sz="2400" dirty="0" smtClean="0">
                <a:cs typeface="B Nazanin" panose="00000400000000000000" pitchFamily="2" charset="-78"/>
              </a:rPr>
              <a:t> </a:t>
            </a:r>
            <a:endParaRPr lang="fa-IR" sz="2400" dirty="0">
              <a:cs typeface="B Nazanin" panose="00000400000000000000" pitchFamily="2" charset="-78"/>
            </a:endParaRPr>
          </a:p>
          <a:p>
            <a:pPr algn="r" rtl="1"/>
            <a:r>
              <a:rPr lang="fa-IR" sz="2400" dirty="0">
                <a:cs typeface="B Nazanin" panose="00000400000000000000" pitchFamily="2" charset="-78"/>
              </a:rPr>
              <a:t>خطای شبکه ی بهبود </a:t>
            </a:r>
            <a:r>
              <a:rPr lang="fa-IR" sz="2400" dirty="0" smtClean="0">
                <a:cs typeface="B Nazanin" panose="00000400000000000000" pitchFamily="2" charset="-78"/>
              </a:rPr>
              <a:t>پیشنهادات:</a:t>
            </a:r>
          </a:p>
          <a:p>
            <a:pPr algn="r" rtl="1"/>
            <a:endParaRPr lang="en-US" sz="2400" dirty="0">
              <a:cs typeface="B Nazanin" panose="00000400000000000000" pitchFamily="2" charset="-78"/>
            </a:endParaRPr>
          </a:p>
        </p:txBody>
      </p:sp>
      <p:sp>
        <p:nvSpPr>
          <p:cNvPr id="4" name="Slide Number Placeholder 3"/>
          <p:cNvSpPr>
            <a:spLocks noGrp="1"/>
          </p:cNvSpPr>
          <p:nvPr>
            <p:ph type="sldNum" sz="quarter" idx="12"/>
          </p:nvPr>
        </p:nvSpPr>
        <p:spPr/>
        <p:txBody>
          <a:bodyPr/>
          <a:lstStyle/>
          <a:p>
            <a:fld id="{18087783-62FF-446C-A2E4-4C6B0B0DE16F}" type="slidenum">
              <a:rPr lang="en-US" smtClean="0"/>
              <a:t>14</a:t>
            </a:fld>
            <a:endParaRPr lang="en-US"/>
          </a:p>
        </p:txBody>
      </p:sp>
      <p:sp>
        <p:nvSpPr>
          <p:cNvPr id="5" name="Right Arrow 4"/>
          <p:cNvSpPr/>
          <p:nvPr/>
        </p:nvSpPr>
        <p:spPr>
          <a:xfrm rot="10800000">
            <a:off x="7441658" y="1937771"/>
            <a:ext cx="894944" cy="223736"/>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p:cNvSpPr txBox="1"/>
          <p:nvPr/>
        </p:nvSpPr>
        <p:spPr>
          <a:xfrm>
            <a:off x="2715962" y="1818807"/>
            <a:ext cx="4679004" cy="461665"/>
          </a:xfrm>
          <a:prstGeom prst="rect">
            <a:avLst/>
          </a:prstGeom>
          <a:noFill/>
        </p:spPr>
        <p:txBody>
          <a:bodyPr wrap="square" rtlCol="0">
            <a:spAutoFit/>
          </a:bodyPr>
          <a:lstStyle/>
          <a:p>
            <a:pPr algn="r" rtl="1"/>
            <a:r>
              <a:rPr lang="fa-IR" sz="2400" dirty="0">
                <a:cs typeface="B Nazanin" panose="00000400000000000000" pitchFamily="2" charset="-78"/>
              </a:rPr>
              <a:t>خطای آموزش آن هم مشابه </a:t>
            </a:r>
            <a:r>
              <a:rPr lang="fa-IR" sz="2400" dirty="0" smtClean="0">
                <a:cs typeface="B Nazanin" panose="00000400000000000000" pitchFamily="2" charset="-78"/>
              </a:rPr>
              <a:t>شبکه </a:t>
            </a:r>
            <a:r>
              <a:rPr lang="en-US" sz="2400" dirty="0" smtClean="0">
                <a:cs typeface="B Nazanin" panose="00000400000000000000" pitchFamily="2" charset="-78"/>
              </a:rPr>
              <a:t>RPN</a:t>
            </a:r>
            <a:r>
              <a:rPr lang="fa-IR" sz="2400" dirty="0" smtClean="0">
                <a:cs typeface="B Nazanin" panose="00000400000000000000" pitchFamily="2" charset="-78"/>
              </a:rPr>
              <a:t> است</a:t>
            </a:r>
            <a:r>
              <a:rPr lang="en-US" sz="2400" dirty="0" smtClean="0">
                <a:cs typeface="B Nazanin" panose="00000400000000000000" pitchFamily="2" charset="-78"/>
              </a:rPr>
              <a:t>.</a:t>
            </a:r>
            <a:endParaRPr lang="en-US" sz="2400" dirty="0">
              <a:cs typeface="B Nazanin" panose="00000400000000000000" pitchFamily="2" charset="-78"/>
            </a:endParaRPr>
          </a:p>
        </p:txBody>
      </p:sp>
      <mc:AlternateContent xmlns:mc="http://schemas.openxmlformats.org/markup-compatibility/2006" xmlns:a14="http://schemas.microsoft.com/office/drawing/2010/main">
        <mc:Choice Requires="a14">
          <p:sp>
            <p:nvSpPr>
              <p:cNvPr id="7" name="Rectangle 6"/>
              <p:cNvSpPr/>
              <p:nvPr/>
            </p:nvSpPr>
            <p:spPr>
              <a:xfrm>
                <a:off x="2104418" y="2372509"/>
                <a:ext cx="5677709" cy="3987438"/>
              </a:xfrm>
              <a:prstGeom prst="rect">
                <a:avLst/>
              </a:prstGeom>
            </p:spPr>
            <p:txBody>
              <a:bodyPr wrap="square">
                <a:spAutoFit/>
              </a:bodyPr>
              <a:lstStyle/>
              <a:p>
                <a:pPr>
                  <a:lnSpc>
                    <a:spcPct val="150000"/>
                  </a:lnSpc>
                </a:pPr>
                <a14:m>
                  <m:oMathPara xmlns:m="http://schemas.openxmlformats.org/officeDocument/2006/math">
                    <m:oMathParaPr>
                      <m:jc m:val="left"/>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𝑠𝑢𝑚</m:t>
                          </m:r>
                        </m:sub>
                      </m:sSub>
                      <m:r>
                        <a:rPr lang="en-US" sz="2400" i="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𝑐𝑙𝑠</m:t>
                          </m:r>
                        </m:sub>
                      </m:sSub>
                      <m:d>
                        <m:dPr>
                          <m:ctrlPr>
                            <a:rPr lang="en-US" sz="2400" i="1">
                              <a:latin typeface="Cambria Math" panose="02040503050406030204" pitchFamily="18" charset="0"/>
                            </a:rPr>
                          </m:ctrlPr>
                        </m:dPr>
                        <m:e>
                          <m:r>
                            <a:rPr lang="en-US" sz="2400" i="1">
                              <a:latin typeface="Cambria Math" panose="02040503050406030204" pitchFamily="18" charset="0"/>
                            </a:rPr>
                            <m:t>𝑝</m:t>
                          </m:r>
                          <m:r>
                            <a:rPr lang="en-US" sz="2400" i="0">
                              <a:latin typeface="Cambria Math" panose="02040503050406030204" pitchFamily="18" charset="0"/>
                            </a:rPr>
                            <m:t>,</m:t>
                          </m:r>
                          <m:r>
                            <a:rPr lang="en-US" sz="2400" i="1">
                              <a:latin typeface="Cambria Math" panose="02040503050406030204" pitchFamily="18" charset="0"/>
                            </a:rPr>
                            <m:t>𝑡</m:t>
                          </m:r>
                        </m:e>
                      </m:d>
                    </m:oMath>
                  </m:oMathPara>
                </a14:m>
                <a:endParaRPr lang="fa-IR" sz="2400" i="1" dirty="0" smtClean="0">
                  <a:latin typeface="Cambria Math" panose="02040503050406030204" pitchFamily="18" charset="0"/>
                </a:endParaRPr>
              </a:p>
              <a:p>
                <a:pPr>
                  <a:lnSpc>
                    <a:spcPct val="150000"/>
                  </a:lnSpc>
                </a:pPr>
                <a14:m>
                  <m:oMathPara xmlns:m="http://schemas.openxmlformats.org/officeDocument/2006/math">
                    <m:oMathParaPr>
                      <m:jc m:val="left"/>
                    </m:oMathParaPr>
                    <m:oMath xmlns:m="http://schemas.openxmlformats.org/officeDocument/2006/math">
                      <m:r>
                        <a:rPr lang="en-US" sz="2400" i="0">
                          <a:latin typeface="Cambria Math" panose="02040503050406030204" pitchFamily="18" charset="0"/>
                        </a:rPr>
                        <m:t>+</m:t>
                      </m:r>
                      <m:r>
                        <a:rPr lang="en-US" sz="2400" b="0" i="0" smtClean="0">
                          <a:latin typeface="Cambria Math" panose="02040503050406030204" pitchFamily="18" charset="0"/>
                        </a:rPr>
                        <m:t> </m:t>
                      </m:r>
                      <m:r>
                        <a:rPr lang="en-US" sz="2400" i="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𝜆</m:t>
                          </m:r>
                        </m:e>
                        <m:sub>
                          <m:r>
                            <a:rPr lang="en-US" sz="2400" i="0">
                              <a:latin typeface="Cambria Math" panose="02040503050406030204" pitchFamily="18" charset="0"/>
                            </a:rPr>
                            <m:t>1</m:t>
                          </m:r>
                        </m:sub>
                      </m:sSub>
                      <m:r>
                        <a:rPr lang="en-US" sz="2400" i="1">
                          <a:latin typeface="Cambria Math" panose="02040503050406030204" pitchFamily="18" charset="0"/>
                        </a:rPr>
                        <m:t>𝑡</m:t>
                      </m:r>
                      <m:nary>
                        <m:naryPr>
                          <m:chr m:val="∑"/>
                          <m:limLoc m:val="subSup"/>
                          <m:supHide m:val="on"/>
                          <m:ctrlPr>
                            <a:rPr lang="en-US" sz="2400" i="1">
                              <a:latin typeface="Cambria Math" panose="02040503050406030204" pitchFamily="18" charset="0"/>
                            </a:rPr>
                          </m:ctrlPr>
                        </m:naryPr>
                        <m: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𝜖</m:t>
                              </m:r>
                              <m:r>
                                <a:rPr lang="en-US" sz="2400" i="0">
                                  <a:latin typeface="Cambria Math" panose="02040503050406030204" pitchFamily="18" charset="0"/>
                                </a:rPr>
                                <m:t>{</m:t>
                              </m:r>
                              <m:r>
                                <a:rPr lang="en-US" sz="2400" i="1">
                                  <a:latin typeface="Cambria Math" panose="02040503050406030204" pitchFamily="18" charset="0"/>
                                </a:rPr>
                                <m:t>𝑥</m:t>
                              </m:r>
                              <m:r>
                                <a:rPr lang="en-US" sz="2400" i="0">
                                  <a:latin typeface="Cambria Math" panose="02040503050406030204" pitchFamily="18" charset="0"/>
                                </a:rPr>
                                <m:t>,</m:t>
                              </m:r>
                              <m:r>
                                <a:rPr lang="en-US" sz="2400" i="1">
                                  <a:latin typeface="Cambria Math" panose="02040503050406030204" pitchFamily="18" charset="0"/>
                                </a:rPr>
                                <m:t>𝑦</m:t>
                              </m:r>
                              <m:r>
                                <a:rPr lang="en-US" sz="2400" i="0">
                                  <a:latin typeface="Cambria Math" panose="02040503050406030204" pitchFamily="18" charset="0"/>
                                </a:rPr>
                                <m:t>,</m:t>
                              </m:r>
                              <m:r>
                                <a:rPr lang="en-US" sz="2400" i="1">
                                  <a:latin typeface="Cambria Math" panose="02040503050406030204" pitchFamily="18" charset="0"/>
                                </a:rPr>
                                <m:t>𝑤</m:t>
                              </m:r>
                              <m:r>
                                <a:rPr lang="en-US" sz="2400" i="0">
                                  <a:latin typeface="Cambria Math" panose="02040503050406030204" pitchFamily="18" charset="0"/>
                                </a:rPr>
                                <m:t>,</m:t>
                              </m:r>
                              <m:r>
                                <a:rPr lang="en-US" sz="2400" i="1">
                                  <a:latin typeface="Cambria Math" panose="02040503050406030204" pitchFamily="18" charset="0"/>
                                </a:rPr>
                                <m:t>h</m:t>
                              </m:r>
                            </m:e>
                          </m:d>
                        </m:sub>
                        <m:sup/>
                        <m:e>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𝑟𝑒𝑔</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𝑖</m:t>
                                  </m:r>
                                </m:sub>
                              </m:sSub>
                              <m:r>
                                <a:rPr lang="en-US" sz="2400" i="0">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𝑣</m:t>
                                  </m:r>
                                </m:e>
                                <m:sub>
                                  <m:r>
                                    <a:rPr lang="en-US" sz="2400" i="1">
                                      <a:latin typeface="Cambria Math" panose="02040503050406030204" pitchFamily="18" charset="0"/>
                                    </a:rPr>
                                    <m:t>𝑖</m:t>
                                  </m:r>
                                </m:sub>
                                <m:sup>
                                  <m:r>
                                    <a:rPr lang="en-US" sz="2400" i="0">
                                      <a:latin typeface="Cambria Math" panose="02040503050406030204" pitchFamily="18" charset="0"/>
                                    </a:rPr>
                                    <m:t>∗</m:t>
                                  </m:r>
                                </m:sup>
                              </m:sSubSup>
                            </m:e>
                          </m:d>
                          <m:r>
                            <a:rPr lang="en-US" sz="2400" i="0">
                              <a:latin typeface="Cambria Math" panose="02040503050406030204" pitchFamily="18" charset="0"/>
                            </a:rPr>
                            <m:t> </m:t>
                          </m:r>
                        </m:e>
                      </m:nary>
                      <m:r>
                        <a:rPr lang="en-US" sz="2400" i="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𝜆</m:t>
                          </m:r>
                        </m:e>
                        <m:sub>
                          <m:r>
                            <a:rPr lang="en-US" sz="2400" i="0">
                              <a:latin typeface="Cambria Math" panose="02040503050406030204" pitchFamily="18" charset="0"/>
                            </a:rPr>
                            <m:t>2</m:t>
                          </m:r>
                        </m:sub>
                      </m:sSub>
                      <m:r>
                        <a:rPr lang="en-US" sz="2400" i="1">
                          <a:latin typeface="Cambria Math" panose="02040503050406030204" pitchFamily="18" charset="0"/>
                        </a:rPr>
                        <m:t>𝑡</m:t>
                      </m:r>
                      <m:nary>
                        <m:naryPr>
                          <m:chr m:val="∑"/>
                          <m:limLoc m:val="subSup"/>
                          <m:supHide m:val="on"/>
                          <m:ctrlPr>
                            <a:rPr lang="en-US" sz="2400" i="1">
                              <a:latin typeface="Cambria Math" panose="02040503050406030204" pitchFamily="18" charset="0"/>
                            </a:rPr>
                          </m:ctrlPr>
                        </m:naryPr>
                        <m: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𝜖</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0">
                                      <a:latin typeface="Cambria Math" panose="02040503050406030204" pitchFamily="18" charset="0"/>
                                    </a:rPr>
                                    <m:t>1</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0">
                                      <a:latin typeface="Cambria Math" panose="02040503050406030204" pitchFamily="18" charset="0"/>
                                    </a:rPr>
                                    <m:t>1</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0">
                                      <a:latin typeface="Cambria Math" panose="02040503050406030204" pitchFamily="18" charset="0"/>
                                    </a:rPr>
                                    <m:t>2</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0">
                                      <a:latin typeface="Cambria Math" panose="02040503050406030204" pitchFamily="18" charset="0"/>
                                    </a:rPr>
                                    <m:t>2</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𝑦</m:t>
                                  </m:r>
                                </m:e>
                                <m:sub>
                                  <m:r>
                                    <a:rPr lang="en-US" sz="2400" i="1">
                                      <a:latin typeface="Cambria Math" panose="02040503050406030204" pitchFamily="18" charset="0"/>
                                    </a:rPr>
                                    <m:t>𝑛</m:t>
                                  </m:r>
                                </m:sub>
                              </m:sSub>
                            </m:e>
                          </m:d>
                        </m:sub>
                        <m:sup/>
                        <m:e>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𝑟𝑒𝑔</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𝑢</m:t>
                                  </m:r>
                                </m:e>
                                <m:sub>
                                  <m:r>
                                    <a:rPr lang="en-US" sz="2400" i="1">
                                      <a:latin typeface="Cambria Math" panose="02040503050406030204" pitchFamily="18" charset="0"/>
                                    </a:rPr>
                                    <m:t>𝑖</m:t>
                                  </m:r>
                                </m:sub>
                              </m:sSub>
                              <m:r>
                                <a:rPr lang="en-US" sz="2400" i="0">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𝑢</m:t>
                                  </m:r>
                                </m:e>
                                <m:sub>
                                  <m:r>
                                    <a:rPr lang="en-US" sz="2400" i="1">
                                      <a:latin typeface="Cambria Math" panose="02040503050406030204" pitchFamily="18" charset="0"/>
                                    </a:rPr>
                                    <m:t>𝑖</m:t>
                                  </m:r>
                                </m:sub>
                                <m:sup>
                                  <m:r>
                                    <a:rPr lang="en-US" sz="2400" i="0">
                                      <a:latin typeface="Cambria Math" panose="02040503050406030204" pitchFamily="18" charset="0"/>
                                    </a:rPr>
                                    <m:t>∗</m:t>
                                  </m:r>
                                </m:sup>
                              </m:sSubSup>
                            </m:e>
                          </m:d>
                          <m:r>
                            <a:rPr lang="en-US" sz="2400" i="0">
                              <a:latin typeface="Cambria Math" panose="02040503050406030204" pitchFamily="18" charset="0"/>
                            </a:rPr>
                            <m:t> </m:t>
                          </m:r>
                        </m:e>
                      </m:nary>
                      <m:r>
                        <a:rPr lang="en-US" sz="2400" i="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𝜆</m:t>
                          </m:r>
                        </m:e>
                        <m:sub>
                          <m:r>
                            <a:rPr lang="en-US" sz="2400" i="0">
                              <a:latin typeface="Cambria Math" panose="02040503050406030204" pitchFamily="18" charset="0"/>
                            </a:rPr>
                            <m:t>3</m:t>
                          </m:r>
                        </m:sub>
                      </m:sSub>
                      <m:r>
                        <a:rPr lang="en-US" sz="2400" i="1">
                          <a:latin typeface="Cambria Math" panose="02040503050406030204" pitchFamily="18" charset="0"/>
                        </a:rPr>
                        <m:t>𝑡</m:t>
                      </m:r>
                      <m:nary>
                        <m:naryPr>
                          <m:chr m:val="∑"/>
                          <m:limLoc m:val="subSup"/>
                          <m:supHide m:val="on"/>
                          <m:ctrlPr>
                            <a:rPr lang="en-US" sz="2400" i="1">
                              <a:latin typeface="Cambria Math" panose="02040503050406030204" pitchFamily="18" charset="0"/>
                            </a:rPr>
                          </m:ctrlPr>
                        </m:naryPr>
                        <m:sub>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𝑖</m:t>
                              </m:r>
                              <m:r>
                                <a:rPr lang="en-US" sz="2400" i="1">
                                  <a:latin typeface="Cambria Math" panose="02040503050406030204" pitchFamily="18" charset="0"/>
                                </a:rPr>
                                <m:t>𝜖</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𝑙</m:t>
                                  </m:r>
                                </m:e>
                                <m:sub>
                                  <m:r>
                                    <a:rPr lang="en-US" sz="2400" i="0">
                                      <a:latin typeface="Cambria Math" panose="02040503050406030204" pitchFamily="18" charset="0"/>
                                    </a:rPr>
                                    <m:t>1</m:t>
                                  </m:r>
                                </m:sub>
                              </m:sSub>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𝑙</m:t>
                                  </m:r>
                                </m:e>
                                <m:sub>
                                  <m:r>
                                    <a:rPr lang="en-US" sz="2400" i="0">
                                      <a:latin typeface="Cambria Math" panose="02040503050406030204" pitchFamily="18" charset="0"/>
                                    </a:rPr>
                                    <m:t>2</m:t>
                                  </m:r>
                                </m:sub>
                              </m:sSub>
                              <m:r>
                                <a:rPr lang="en-US" sz="2400" i="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f>
                                    <m:fPr>
                                      <m:type m:val="lin"/>
                                      <m:ctrlPr>
                                        <a:rPr lang="en-US" sz="2400" i="1">
                                          <a:latin typeface="Cambria Math" panose="02040503050406030204" pitchFamily="18" charset="0"/>
                                        </a:rPr>
                                      </m:ctrlPr>
                                    </m:fPr>
                                    <m:num>
                                      <m:r>
                                        <a:rPr lang="en-US" sz="2400" i="1">
                                          <a:latin typeface="Cambria Math" panose="02040503050406030204" pitchFamily="18" charset="0"/>
                                        </a:rPr>
                                        <m:t>𝑛</m:t>
                                      </m:r>
                                    </m:num>
                                    <m:den>
                                      <m:r>
                                        <a:rPr lang="en-US" sz="2400" i="0">
                                          <a:latin typeface="Cambria Math" panose="02040503050406030204" pitchFamily="18" charset="0"/>
                                        </a:rPr>
                                        <m:t>2</m:t>
                                      </m:r>
                                    </m:den>
                                  </m:f>
                                </m:sub>
                              </m:sSub>
                            </m:e>
                          </m:d>
                        </m:sub>
                        <m:sup/>
                        <m:e>
                          <m:sSub>
                            <m:sSubPr>
                              <m:ctrlPr>
                                <a:rPr lang="en-US" sz="2400" i="1">
                                  <a:latin typeface="Cambria Math" panose="02040503050406030204" pitchFamily="18" charset="0"/>
                                </a:rPr>
                              </m:ctrlPr>
                            </m:sSubPr>
                            <m:e>
                              <m:r>
                                <a:rPr lang="en-US" sz="2400" i="1">
                                  <a:latin typeface="Cambria Math" panose="02040503050406030204" pitchFamily="18" charset="0"/>
                                </a:rPr>
                                <m:t>𝐿</m:t>
                              </m:r>
                            </m:e>
                            <m:sub>
                              <m:r>
                                <a:rPr lang="en-US" sz="2400" i="1">
                                  <a:latin typeface="Cambria Math" panose="02040503050406030204" pitchFamily="18" charset="0"/>
                                </a:rPr>
                                <m:t>𝑐𝑙𝑠</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𝑙</m:t>
                                  </m:r>
                                </m:e>
                                <m:sub>
                                  <m:r>
                                    <a:rPr lang="en-US" sz="2400" i="1">
                                      <a:latin typeface="Cambria Math" panose="02040503050406030204" pitchFamily="18" charset="0"/>
                                    </a:rPr>
                                    <m:t>𝑖</m:t>
                                  </m:r>
                                </m:sub>
                              </m:sSub>
                              <m:r>
                                <a:rPr lang="en-US" sz="2400" i="0">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𝑙</m:t>
                                  </m:r>
                                </m:e>
                                <m:sub>
                                  <m:r>
                                    <a:rPr lang="en-US" sz="2400" i="1">
                                      <a:latin typeface="Cambria Math" panose="02040503050406030204" pitchFamily="18" charset="0"/>
                                    </a:rPr>
                                    <m:t>𝑖</m:t>
                                  </m:r>
                                </m:sub>
                                <m:sup>
                                  <m:r>
                                    <a:rPr lang="en-US" sz="2400" i="0">
                                      <a:latin typeface="Cambria Math" panose="02040503050406030204" pitchFamily="18" charset="0"/>
                                    </a:rPr>
                                    <m:t>∗</m:t>
                                  </m:r>
                                </m:sup>
                              </m:sSubSup>
                            </m:e>
                          </m:d>
                          <m:r>
                            <a:rPr lang="en-US" sz="2400" i="0">
                              <a:latin typeface="Cambria Math" panose="02040503050406030204" pitchFamily="18" charset="0"/>
                            </a:rPr>
                            <m:t> </m:t>
                          </m:r>
                        </m:e>
                      </m:nary>
                    </m:oMath>
                  </m:oMathPara>
                </a14:m>
                <a:endParaRPr lang="en-US" sz="2400" dirty="0"/>
              </a:p>
            </p:txBody>
          </p:sp>
        </mc:Choice>
        <mc:Fallback xmlns="">
          <p:sp>
            <p:nvSpPr>
              <p:cNvPr id="7" name="Rectangle 6"/>
              <p:cNvSpPr>
                <a:spLocks noRot="1" noChangeAspect="1" noMove="1" noResize="1" noEditPoints="1" noAdjustHandles="1" noChangeArrowheads="1" noChangeShapeType="1" noTextEdit="1"/>
              </p:cNvSpPr>
              <p:nvPr/>
            </p:nvSpPr>
            <p:spPr>
              <a:xfrm>
                <a:off x="2104418" y="2372509"/>
                <a:ext cx="5677709" cy="3987438"/>
              </a:xfrm>
              <a:prstGeom prst="rect">
                <a:avLst/>
              </a:prstGeom>
              <a:blipFill>
                <a:blip r:embed="rId2"/>
                <a:stretch>
                  <a:fillRect/>
                </a:stretch>
              </a:blipFill>
            </p:spPr>
            <p:txBody>
              <a:bodyPr/>
              <a:lstStyle/>
              <a:p>
                <a:r>
                  <a:rPr lang="en-US">
                    <a:noFill/>
                  </a:rPr>
                  <a:t> </a:t>
                </a:r>
              </a:p>
            </p:txBody>
          </p:sp>
        </mc:Fallback>
      </mc:AlternateContent>
      <p:sp>
        <p:nvSpPr>
          <p:cNvPr id="8" name="Rectangle 7"/>
          <p:cNvSpPr/>
          <p:nvPr/>
        </p:nvSpPr>
        <p:spPr>
          <a:xfrm>
            <a:off x="2542226" y="3434447"/>
            <a:ext cx="292802" cy="4974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560417" y="4505529"/>
            <a:ext cx="292802" cy="4974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560708" y="5639534"/>
            <a:ext cx="292802" cy="4974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868680" y="3285589"/>
            <a:ext cx="1316736" cy="646331"/>
          </a:xfrm>
          <a:prstGeom prst="rect">
            <a:avLst/>
          </a:prstGeom>
          <a:noFill/>
        </p:spPr>
        <p:txBody>
          <a:bodyPr wrap="square" rtlCol="0">
            <a:spAutoFit/>
          </a:bodyPr>
          <a:lstStyle/>
          <a:p>
            <a:pPr algn="r" rtl="1"/>
            <a:r>
              <a:rPr lang="ar-SA" dirty="0">
                <a:solidFill>
                  <a:srgbClr val="FF0000"/>
                </a:solidFill>
                <a:cs typeface="B Nazanin" panose="00000400000000000000" pitchFamily="2" charset="-78"/>
              </a:rPr>
              <a:t>ایجاد توازن بین </a:t>
            </a:r>
            <a:r>
              <a:rPr lang="ar-SA" dirty="0" smtClean="0">
                <a:solidFill>
                  <a:srgbClr val="FF0000"/>
                </a:solidFill>
                <a:cs typeface="B Nazanin" panose="00000400000000000000" pitchFamily="2" charset="-78"/>
              </a:rPr>
              <a:t>ترم</a:t>
            </a:r>
            <a:r>
              <a:rPr lang="fa-IR" dirty="0" smtClean="0">
                <a:solidFill>
                  <a:srgbClr val="FF0000"/>
                </a:solidFill>
                <a:cs typeface="B Nazanin" panose="00000400000000000000" pitchFamily="2" charset="-78"/>
              </a:rPr>
              <a:t>‌</a:t>
            </a:r>
            <a:r>
              <a:rPr lang="ar-SA" dirty="0" smtClean="0">
                <a:solidFill>
                  <a:srgbClr val="FF0000"/>
                </a:solidFill>
                <a:cs typeface="B Nazanin" panose="00000400000000000000" pitchFamily="2" charset="-78"/>
              </a:rPr>
              <a:t>های</a:t>
            </a:r>
            <a:r>
              <a:rPr lang="en-US" dirty="0" smtClean="0">
                <a:solidFill>
                  <a:srgbClr val="FF0000"/>
                </a:solidFill>
                <a:cs typeface="B Nazanin" panose="00000400000000000000" pitchFamily="2" charset="-78"/>
              </a:rPr>
              <a:t> </a:t>
            </a:r>
            <a:r>
              <a:rPr lang="ar-SA" dirty="0" smtClean="0">
                <a:solidFill>
                  <a:srgbClr val="FF0000"/>
                </a:solidFill>
                <a:cs typeface="B Nazanin" panose="00000400000000000000" pitchFamily="2" charset="-78"/>
              </a:rPr>
              <a:t>خطا </a:t>
            </a:r>
            <a:endParaRPr lang="en-US" dirty="0">
              <a:solidFill>
                <a:srgbClr val="FF0000"/>
              </a:solidFill>
              <a:cs typeface="B Nazanin" panose="00000400000000000000" pitchFamily="2" charset="-78"/>
            </a:endParaRPr>
          </a:p>
        </p:txBody>
      </p:sp>
      <p:sp>
        <p:nvSpPr>
          <p:cNvPr id="28" name="Rectangle 27"/>
          <p:cNvSpPr/>
          <p:nvPr/>
        </p:nvSpPr>
        <p:spPr>
          <a:xfrm>
            <a:off x="2414016" y="3285589"/>
            <a:ext cx="4023360" cy="82921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4526280" y="2578975"/>
            <a:ext cx="2652928" cy="369332"/>
          </a:xfrm>
          <a:prstGeom prst="rect">
            <a:avLst/>
          </a:prstGeom>
          <a:noFill/>
        </p:spPr>
        <p:txBody>
          <a:bodyPr wrap="square" rtlCol="0">
            <a:spAutoFit/>
          </a:bodyPr>
          <a:lstStyle/>
          <a:p>
            <a:pPr algn="r" rtl="1"/>
            <a:r>
              <a:rPr lang="ar-SA" dirty="0">
                <a:solidFill>
                  <a:srgbClr val="00B050"/>
                </a:solidFill>
                <a:cs typeface="B Nazanin" panose="00000400000000000000" pitchFamily="2" charset="-78"/>
              </a:rPr>
              <a:t>خطای </a:t>
            </a:r>
            <a:r>
              <a:rPr lang="ar-SA" dirty="0" smtClean="0">
                <a:solidFill>
                  <a:srgbClr val="00B050"/>
                </a:solidFill>
                <a:cs typeface="B Nazanin" panose="00000400000000000000" pitchFamily="2" charset="-78"/>
              </a:rPr>
              <a:t>طبقه</a:t>
            </a:r>
            <a:r>
              <a:rPr lang="fa-IR" dirty="0" smtClean="0">
                <a:solidFill>
                  <a:srgbClr val="00B050"/>
                </a:solidFill>
                <a:cs typeface="B Nazanin" panose="00000400000000000000" pitchFamily="2" charset="-78"/>
              </a:rPr>
              <a:t>‌</a:t>
            </a:r>
            <a:r>
              <a:rPr lang="ar-SA" dirty="0" smtClean="0">
                <a:solidFill>
                  <a:srgbClr val="00B050"/>
                </a:solidFill>
                <a:cs typeface="B Nazanin" panose="00000400000000000000" pitchFamily="2" charset="-78"/>
              </a:rPr>
              <a:t>بندی </a:t>
            </a:r>
            <a:r>
              <a:rPr lang="ar-SA" dirty="0">
                <a:solidFill>
                  <a:srgbClr val="00B050"/>
                </a:solidFill>
                <a:cs typeface="B Nazanin" panose="00000400000000000000" pitchFamily="2" charset="-78"/>
              </a:rPr>
              <a:t>متن / غیر متن</a:t>
            </a:r>
            <a:endParaRPr lang="en-US" dirty="0">
              <a:solidFill>
                <a:srgbClr val="00B050"/>
              </a:solidFill>
              <a:cs typeface="B Nazanin" panose="00000400000000000000" pitchFamily="2" charset="-78"/>
            </a:endParaRPr>
          </a:p>
        </p:txBody>
      </p:sp>
      <p:sp>
        <p:nvSpPr>
          <p:cNvPr id="30" name="Rectangle 29"/>
          <p:cNvSpPr/>
          <p:nvPr/>
        </p:nvSpPr>
        <p:spPr>
          <a:xfrm>
            <a:off x="2434798" y="4420909"/>
            <a:ext cx="5027642" cy="829211"/>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414016" y="5473664"/>
            <a:ext cx="4307796" cy="8292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6684263" y="3513604"/>
            <a:ext cx="2652928" cy="369332"/>
          </a:xfrm>
          <a:prstGeom prst="rect">
            <a:avLst/>
          </a:prstGeom>
          <a:noFill/>
        </p:spPr>
        <p:txBody>
          <a:bodyPr wrap="square" rtlCol="0">
            <a:spAutoFit/>
          </a:bodyPr>
          <a:lstStyle/>
          <a:p>
            <a:pPr algn="r" rtl="1"/>
            <a:r>
              <a:rPr lang="fa-IR" dirty="0" smtClean="0">
                <a:solidFill>
                  <a:srgbClr val="00B0F0"/>
                </a:solidFill>
                <a:cs typeface="B Nazanin" panose="00000400000000000000" pitchFamily="2" charset="-78"/>
              </a:rPr>
              <a:t>خطای رگرسیون کادر محدوده</a:t>
            </a:r>
            <a:endParaRPr lang="en-US" dirty="0">
              <a:solidFill>
                <a:srgbClr val="00B0F0"/>
              </a:solidFill>
              <a:cs typeface="B Nazanin" panose="00000400000000000000" pitchFamily="2" charset="-78"/>
            </a:endParaRPr>
          </a:p>
        </p:txBody>
      </p:sp>
      <p:sp>
        <p:nvSpPr>
          <p:cNvPr id="34" name="TextBox 33"/>
          <p:cNvSpPr txBox="1"/>
          <p:nvPr/>
        </p:nvSpPr>
        <p:spPr>
          <a:xfrm>
            <a:off x="7751256" y="4633670"/>
            <a:ext cx="2652928" cy="369332"/>
          </a:xfrm>
          <a:prstGeom prst="rect">
            <a:avLst/>
          </a:prstGeom>
          <a:noFill/>
        </p:spPr>
        <p:txBody>
          <a:bodyPr wrap="square" rtlCol="0">
            <a:spAutoFit/>
          </a:bodyPr>
          <a:lstStyle/>
          <a:p>
            <a:pPr algn="r" rtl="1"/>
            <a:r>
              <a:rPr lang="fa-IR" dirty="0">
                <a:solidFill>
                  <a:srgbClr val="FFC000"/>
                </a:solidFill>
                <a:cs typeface="B Nazanin" panose="00000400000000000000" pitchFamily="2" charset="-78"/>
              </a:rPr>
              <a:t>خطای رگرسیون نقاط مرزی</a:t>
            </a:r>
            <a:endParaRPr lang="en-US" dirty="0">
              <a:solidFill>
                <a:srgbClr val="FFC000"/>
              </a:solidFill>
              <a:cs typeface="B Nazanin" panose="00000400000000000000" pitchFamily="2" charset="-78"/>
            </a:endParaRPr>
          </a:p>
        </p:txBody>
      </p:sp>
      <p:sp>
        <p:nvSpPr>
          <p:cNvPr id="35" name="TextBox 34"/>
          <p:cNvSpPr txBox="1"/>
          <p:nvPr/>
        </p:nvSpPr>
        <p:spPr>
          <a:xfrm>
            <a:off x="7048772" y="5703603"/>
            <a:ext cx="3128500" cy="369332"/>
          </a:xfrm>
          <a:prstGeom prst="rect">
            <a:avLst/>
          </a:prstGeom>
          <a:noFill/>
        </p:spPr>
        <p:txBody>
          <a:bodyPr wrap="square" rtlCol="0">
            <a:spAutoFit/>
          </a:bodyPr>
          <a:lstStyle/>
          <a:p>
            <a:pPr algn="r" rtl="1"/>
            <a:r>
              <a:rPr lang="fa-IR" dirty="0">
                <a:solidFill>
                  <a:srgbClr val="FF0000"/>
                </a:solidFill>
                <a:cs typeface="B Nazanin" panose="00000400000000000000" pitchFamily="2" charset="-78"/>
              </a:rPr>
              <a:t>خطای طبقه بندی برچسب توقف/ ادامه</a:t>
            </a:r>
            <a:endParaRPr lang="en-US" dirty="0">
              <a:solidFill>
                <a:srgbClr val="FF0000"/>
              </a:solidFill>
              <a:cs typeface="B Nazanin" panose="00000400000000000000" pitchFamily="2" charset="-78"/>
            </a:endParaRPr>
          </a:p>
        </p:txBody>
      </p:sp>
      <p:sp>
        <p:nvSpPr>
          <p:cNvPr id="38" name="Rectangle 37"/>
          <p:cNvSpPr/>
          <p:nvPr/>
        </p:nvSpPr>
        <p:spPr>
          <a:xfrm>
            <a:off x="3163824" y="2350213"/>
            <a:ext cx="1362456" cy="743006"/>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5275035" y="3434447"/>
            <a:ext cx="292802" cy="49747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706343" y="3434447"/>
            <a:ext cx="292802" cy="49747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3053415" y="2978319"/>
            <a:ext cx="2652928" cy="369332"/>
          </a:xfrm>
          <a:prstGeom prst="rect">
            <a:avLst/>
          </a:prstGeom>
          <a:noFill/>
        </p:spPr>
        <p:txBody>
          <a:bodyPr wrap="square" rtlCol="0">
            <a:spAutoFit/>
          </a:bodyPr>
          <a:lstStyle/>
          <a:p>
            <a:pPr algn="r" rtl="1"/>
            <a:r>
              <a:rPr lang="fa-IR" dirty="0" smtClean="0">
                <a:solidFill>
                  <a:srgbClr val="00B0F0"/>
                </a:solidFill>
                <a:cs typeface="B Nazanin" panose="00000400000000000000" pitchFamily="2" charset="-78"/>
              </a:rPr>
              <a:t>کادر محدوده درست</a:t>
            </a:r>
            <a:endParaRPr lang="en-US" dirty="0">
              <a:solidFill>
                <a:srgbClr val="00B0F0"/>
              </a:solidFill>
              <a:cs typeface="B Nazanin" panose="00000400000000000000" pitchFamily="2" charset="-78"/>
            </a:endParaRPr>
          </a:p>
        </p:txBody>
      </p:sp>
      <p:sp>
        <p:nvSpPr>
          <p:cNvPr id="42" name="TextBox 41"/>
          <p:cNvSpPr txBox="1"/>
          <p:nvPr/>
        </p:nvSpPr>
        <p:spPr>
          <a:xfrm>
            <a:off x="5740989" y="2970374"/>
            <a:ext cx="1828702" cy="369332"/>
          </a:xfrm>
          <a:prstGeom prst="rect">
            <a:avLst/>
          </a:prstGeom>
          <a:noFill/>
        </p:spPr>
        <p:txBody>
          <a:bodyPr wrap="square" rtlCol="0">
            <a:spAutoFit/>
          </a:bodyPr>
          <a:lstStyle/>
          <a:p>
            <a:pPr algn="r" rtl="1"/>
            <a:r>
              <a:rPr lang="fa-IR" dirty="0" smtClean="0">
                <a:solidFill>
                  <a:srgbClr val="00B0F0"/>
                </a:solidFill>
                <a:cs typeface="B Nazanin" panose="00000400000000000000" pitchFamily="2" charset="-78"/>
              </a:rPr>
              <a:t>کادر محدوده پیش‌بینی</a:t>
            </a:r>
            <a:endParaRPr lang="en-US" dirty="0">
              <a:solidFill>
                <a:srgbClr val="00B0F0"/>
              </a:solidFill>
              <a:cs typeface="B Nazanin" panose="00000400000000000000" pitchFamily="2" charset="-78"/>
            </a:endParaRPr>
          </a:p>
        </p:txBody>
      </p:sp>
      <p:sp>
        <p:nvSpPr>
          <p:cNvPr id="43" name="Rectangle 42"/>
          <p:cNvSpPr/>
          <p:nvPr/>
        </p:nvSpPr>
        <p:spPr>
          <a:xfrm>
            <a:off x="6508939" y="4539089"/>
            <a:ext cx="292802" cy="497473"/>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6927360" y="4539089"/>
            <a:ext cx="292802" cy="497473"/>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6801740" y="4065232"/>
            <a:ext cx="2535451" cy="369332"/>
          </a:xfrm>
          <a:prstGeom prst="rect">
            <a:avLst/>
          </a:prstGeom>
          <a:noFill/>
        </p:spPr>
        <p:txBody>
          <a:bodyPr wrap="square" rtlCol="0">
            <a:spAutoFit/>
          </a:bodyPr>
          <a:lstStyle/>
          <a:p>
            <a:pPr algn="r" rtl="1"/>
            <a:r>
              <a:rPr lang="fa-IR" dirty="0" smtClean="0">
                <a:solidFill>
                  <a:srgbClr val="FFC000"/>
                </a:solidFill>
                <a:cs typeface="B Nazanin" panose="00000400000000000000" pitchFamily="2" charset="-78"/>
              </a:rPr>
              <a:t>مختصات نقاط </a:t>
            </a:r>
            <a:r>
              <a:rPr lang="fa-IR" dirty="0" smtClean="0">
                <a:solidFill>
                  <a:srgbClr val="FFC000"/>
                </a:solidFill>
                <a:cs typeface="B Nazanin" panose="00000400000000000000" pitchFamily="2" charset="-78"/>
              </a:rPr>
              <a:t>مرزی</a:t>
            </a:r>
            <a:r>
              <a:rPr lang="en-US" dirty="0" smtClean="0">
                <a:solidFill>
                  <a:srgbClr val="FFC000"/>
                </a:solidFill>
                <a:cs typeface="B Nazanin" panose="00000400000000000000" pitchFamily="2" charset="-78"/>
              </a:rPr>
              <a:t> </a:t>
            </a:r>
            <a:r>
              <a:rPr lang="fa-IR" dirty="0" smtClean="0">
                <a:solidFill>
                  <a:srgbClr val="FFC000"/>
                </a:solidFill>
                <a:cs typeface="B Nazanin" panose="00000400000000000000" pitchFamily="2" charset="-78"/>
              </a:rPr>
              <a:t> پیش‌بینی</a:t>
            </a:r>
            <a:endParaRPr lang="en-US" dirty="0">
              <a:solidFill>
                <a:srgbClr val="FFC000"/>
              </a:solidFill>
              <a:cs typeface="B Nazanin" panose="00000400000000000000" pitchFamily="2" charset="-78"/>
            </a:endParaRPr>
          </a:p>
        </p:txBody>
      </p:sp>
      <p:sp>
        <p:nvSpPr>
          <p:cNvPr id="46" name="TextBox 45"/>
          <p:cNvSpPr txBox="1"/>
          <p:nvPr/>
        </p:nvSpPr>
        <p:spPr>
          <a:xfrm>
            <a:off x="4042064" y="4096874"/>
            <a:ext cx="2763700" cy="369332"/>
          </a:xfrm>
          <a:prstGeom prst="rect">
            <a:avLst/>
          </a:prstGeom>
          <a:noFill/>
        </p:spPr>
        <p:txBody>
          <a:bodyPr wrap="square" rtlCol="0">
            <a:spAutoFit/>
          </a:bodyPr>
          <a:lstStyle/>
          <a:p>
            <a:pPr algn="r" rtl="1"/>
            <a:r>
              <a:rPr lang="fa-IR" dirty="0" smtClean="0">
                <a:solidFill>
                  <a:srgbClr val="FFC000"/>
                </a:solidFill>
                <a:cs typeface="B Nazanin" panose="00000400000000000000" pitchFamily="2" charset="-78"/>
              </a:rPr>
              <a:t>مختصات نقاط </a:t>
            </a:r>
            <a:r>
              <a:rPr lang="fa-IR" dirty="0">
                <a:solidFill>
                  <a:srgbClr val="FFC000"/>
                </a:solidFill>
                <a:cs typeface="B Nazanin" panose="00000400000000000000" pitchFamily="2" charset="-78"/>
              </a:rPr>
              <a:t>مرزی درست</a:t>
            </a:r>
            <a:endParaRPr lang="en-US" dirty="0">
              <a:solidFill>
                <a:srgbClr val="FFC000"/>
              </a:solidFill>
              <a:cs typeface="B Nazanin" panose="00000400000000000000" pitchFamily="2" charset="-78"/>
            </a:endParaRPr>
          </a:p>
        </p:txBody>
      </p:sp>
    </p:spTree>
    <p:extLst>
      <p:ext uri="{BB962C8B-B14F-4D97-AF65-F5344CB8AC3E}">
        <p14:creationId xmlns:p14="http://schemas.microsoft.com/office/powerpoint/2010/main" val="2058874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fade">
                                      <p:cBhvr>
                                        <p:cTn id="62" dur="500"/>
                                        <p:tgtEl>
                                          <p:spTgt spid="4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fade">
                                      <p:cBhvr>
                                        <p:cTn id="65" dur="500"/>
                                        <p:tgtEl>
                                          <p:spTgt spid="3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fade">
                                      <p:cBhvr>
                                        <p:cTn id="68" dur="500"/>
                                        <p:tgtEl>
                                          <p:spTgt spid="4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500"/>
                                        <p:tgtEl>
                                          <p:spTgt spid="4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fade">
                                      <p:cBhvr>
                                        <p:cTn id="84" dur="500"/>
                                        <p:tgtEl>
                                          <p:spTgt spid="4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500"/>
                                        <p:tgtEl>
                                          <p:spTgt spid="4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fade">
                                      <p:cBhvr>
                                        <p:cTn id="90" dur="500"/>
                                        <p:tgtEl>
                                          <p:spTgt spid="4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6"/>
                                        </p:tgtEl>
                                        <p:attrNameLst>
                                          <p:attrName>style.visibility</p:attrName>
                                        </p:attrNameLst>
                                      </p:cBhvr>
                                      <p:to>
                                        <p:strVal val="visible"/>
                                      </p:to>
                                    </p:set>
                                    <p:animEffect transition="in" filter="fade">
                                      <p:cBhvr>
                                        <p:cTn id="93" dur="500"/>
                                        <p:tgtEl>
                                          <p:spTgt spid="46"/>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fade">
                                      <p:cBhvr>
                                        <p:cTn id="98" dur="500"/>
                                        <p:tgtEl>
                                          <p:spTgt spid="3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animBg="1"/>
      <p:bldP spid="13" grpId="0" animBg="1"/>
      <p:bldP spid="14" grpId="0" animBg="1"/>
      <p:bldP spid="27" grpId="0"/>
      <p:bldP spid="28" grpId="0" animBg="1"/>
      <p:bldP spid="29" grpId="0"/>
      <p:bldP spid="30" grpId="0" animBg="1"/>
      <p:bldP spid="31" grpId="0" animBg="1"/>
      <p:bldP spid="33" grpId="0"/>
      <p:bldP spid="34" grpId="0"/>
      <p:bldP spid="35" grpId="0"/>
      <p:bldP spid="38" grpId="0" animBg="1"/>
      <p:bldP spid="39" grpId="0" animBg="1"/>
      <p:bldP spid="40" grpId="0" animBg="1"/>
      <p:bldP spid="41" grpId="0"/>
      <p:bldP spid="42" grpId="0"/>
      <p:bldP spid="43" grpId="0" animBg="1"/>
      <p:bldP spid="44" grpId="0" animBg="1"/>
      <p:bldP spid="45" grpId="0"/>
      <p:bldP spid="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8087783-62FF-446C-A2E4-4C6B0B0DE16F}" type="slidenum">
              <a:rPr lang="en-US" smtClean="0"/>
              <a:t>15</a:t>
            </a:fld>
            <a:endParaRPr lang="en-US"/>
          </a:p>
        </p:txBody>
      </p:sp>
      <p:pic>
        <p:nvPicPr>
          <p:cNvPr id="3" name="Picture 2"/>
          <p:cNvPicPr>
            <a:picLocks noChangeAspect="1"/>
          </p:cNvPicPr>
          <p:nvPr/>
        </p:nvPicPr>
        <p:blipFill rotWithShape="1">
          <a:blip r:embed="rId2"/>
          <a:srcRect t="-1" b="42056"/>
          <a:stretch/>
        </p:blipFill>
        <p:spPr>
          <a:xfrm>
            <a:off x="3264061" y="253573"/>
            <a:ext cx="5350203" cy="5834711"/>
          </a:xfrm>
          <a:prstGeom prst="rect">
            <a:avLst/>
          </a:prstGeom>
        </p:spPr>
      </p:pic>
    </p:spTree>
    <p:extLst>
      <p:ext uri="{BB962C8B-B14F-4D97-AF65-F5344CB8AC3E}">
        <p14:creationId xmlns:p14="http://schemas.microsoft.com/office/powerpoint/2010/main" val="311787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8087783-62FF-446C-A2E4-4C6B0B0DE16F}" type="slidenum">
              <a:rPr lang="en-US" smtClean="0"/>
              <a:t>16</a:t>
            </a:fld>
            <a:endParaRPr lang="en-US"/>
          </a:p>
        </p:txBody>
      </p:sp>
      <p:sp>
        <p:nvSpPr>
          <p:cNvPr id="3" name="Title 1"/>
          <p:cNvSpPr txBox="1">
            <a:spLocks/>
          </p:cNvSpPr>
          <p:nvPr/>
        </p:nvSpPr>
        <p:spPr>
          <a:xfrm>
            <a:off x="1097280" y="758952"/>
            <a:ext cx="10058400" cy="5063624"/>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50000"/>
              </a:lnSpc>
            </a:pPr>
            <a:endParaRPr lang="en-US" sz="4000" b="1" dirty="0" smtClean="0"/>
          </a:p>
          <a:p>
            <a:pPr algn="ctr">
              <a:lnSpc>
                <a:spcPct val="150000"/>
              </a:lnSpc>
            </a:pPr>
            <a:r>
              <a:rPr lang="en-US" sz="4000" b="1" dirty="0"/>
              <a:t>“</a:t>
            </a:r>
            <a:r>
              <a:rPr lang="en-US" sz="4000" b="1" dirty="0">
                <a:latin typeface="+mn-lt"/>
              </a:rPr>
              <a:t>Efficient and Accurate Arbitrary Shaped text Detection With Pixel Aggregation </a:t>
            </a:r>
            <a:r>
              <a:rPr lang="en-US" sz="4000" b="1" dirty="0" smtClean="0">
                <a:latin typeface="+mn-lt"/>
              </a:rPr>
              <a:t>Network</a:t>
            </a:r>
            <a:r>
              <a:rPr lang="en-US" sz="4000" b="1" dirty="0" smtClean="0"/>
              <a:t>”</a:t>
            </a:r>
            <a:endParaRPr lang="en-US" sz="4000" dirty="0"/>
          </a:p>
          <a:p>
            <a:pPr algn="ctr">
              <a:lnSpc>
                <a:spcPct val="150000"/>
              </a:lnSpc>
            </a:pPr>
            <a:endParaRPr lang="en-US" sz="2000" b="1" dirty="0" smtClean="0">
              <a:cs typeface="B Nazanin" panose="00000400000000000000" pitchFamily="2" charset="-78"/>
            </a:endParaRPr>
          </a:p>
          <a:p>
            <a:pPr algn="ctr">
              <a:lnSpc>
                <a:spcPct val="150000"/>
              </a:lnSpc>
            </a:pPr>
            <a:endParaRPr lang="en-US" sz="2000" b="1" dirty="0">
              <a:cs typeface="B Nazanin" panose="00000400000000000000" pitchFamily="2" charset="-78"/>
            </a:endParaRPr>
          </a:p>
          <a:p>
            <a:pPr algn="ctr">
              <a:lnSpc>
                <a:spcPct val="150000"/>
              </a:lnSpc>
            </a:pPr>
            <a:r>
              <a:rPr lang="en-US" sz="2000" b="1" dirty="0" smtClean="0">
                <a:cs typeface="B Nazanin" panose="00000400000000000000" pitchFamily="2" charset="-78"/>
              </a:rPr>
              <a:t>2019</a:t>
            </a:r>
          </a:p>
          <a:p>
            <a:pPr algn="ctr">
              <a:lnSpc>
                <a:spcPct val="150000"/>
              </a:lnSpc>
            </a:pPr>
            <a:r>
              <a:rPr lang="en-US" sz="2000" b="1" dirty="0" smtClean="0">
                <a:cs typeface="B Nazanin" panose="00000400000000000000" pitchFamily="2" charset="-78"/>
              </a:rPr>
              <a:t>ICCV</a:t>
            </a:r>
          </a:p>
          <a:p>
            <a:pPr algn="ctr">
              <a:lnSpc>
                <a:spcPct val="150000"/>
              </a:lnSpc>
            </a:pPr>
            <a:r>
              <a:rPr lang="en-US" sz="2000" dirty="0" smtClean="0">
                <a:hlinkClick r:id="rId2"/>
              </a:rPr>
              <a:t>https</a:t>
            </a:r>
            <a:r>
              <a:rPr lang="en-US" sz="2000" dirty="0">
                <a:hlinkClick r:id="rId2"/>
              </a:rPr>
              <a:t>://arxiv.org/abs/1908.05900</a:t>
            </a:r>
            <a:endParaRPr lang="fa-IR" sz="6000" b="1" dirty="0" smtClean="0">
              <a:cs typeface="B Nazanin" panose="00000400000000000000" pitchFamily="2" charset="-78"/>
            </a:endParaRPr>
          </a:p>
        </p:txBody>
      </p:sp>
    </p:spTree>
    <p:extLst>
      <p:ext uri="{BB962C8B-B14F-4D97-AF65-F5344CB8AC3E}">
        <p14:creationId xmlns:p14="http://schemas.microsoft.com/office/powerpoint/2010/main" val="4818795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 روش </a:t>
            </a:r>
            <a:r>
              <a:rPr lang="fa-IR" dirty="0">
                <a:cs typeface="B Nazanin" panose="00000400000000000000" pitchFamily="2" charset="-78"/>
              </a:rPr>
              <a:t>پیشنهادی </a:t>
            </a:r>
            <a:r>
              <a:rPr lang="fa-IR" dirty="0" smtClean="0">
                <a:cs typeface="B Nazanin" panose="00000400000000000000" pitchFamily="2" charset="-78"/>
              </a:rPr>
              <a:t>این مقاله</a:t>
            </a:r>
            <a:endParaRPr lang="en-US" b="1" dirty="0">
              <a:cs typeface="B Nazanin" panose="00000400000000000000" pitchFamily="2" charset="-78"/>
            </a:endParaRPr>
          </a:p>
        </p:txBody>
      </p:sp>
      <p:sp>
        <p:nvSpPr>
          <p:cNvPr id="3" name="Content Placeholder 2"/>
          <p:cNvSpPr>
            <a:spLocks noGrp="1"/>
          </p:cNvSpPr>
          <p:nvPr>
            <p:ph idx="1"/>
          </p:nvPr>
        </p:nvSpPr>
        <p:spPr>
          <a:xfrm>
            <a:off x="1097280" y="1845734"/>
            <a:ext cx="10058400" cy="4474384"/>
          </a:xfrm>
        </p:spPr>
        <p:txBody>
          <a:bodyPr>
            <a:normAutofit/>
          </a:bodyPr>
          <a:lstStyle/>
          <a:p>
            <a:pPr algn="r" rtl="1"/>
            <a:r>
              <a:rPr lang="fa-IR" sz="2400" b="1" dirty="0">
                <a:cs typeface="B Nazanin" panose="00000400000000000000" pitchFamily="2" charset="-78"/>
              </a:rPr>
              <a:t>د</a:t>
            </a:r>
            <a:r>
              <a:rPr lang="fa-IR" sz="2400" dirty="0">
                <a:cs typeface="B Nazanin" panose="00000400000000000000" pitchFamily="2" charset="-78"/>
              </a:rPr>
              <a:t>ر این مقاله یک شبکه به نام  </a:t>
            </a:r>
            <a:r>
              <a:rPr lang="en-US" sz="2400" dirty="0">
                <a:cs typeface="B Nazanin" panose="00000400000000000000" pitchFamily="2" charset="-78"/>
              </a:rPr>
              <a:t>PAN</a:t>
            </a:r>
            <a:r>
              <a:rPr lang="fa-IR" sz="2400" dirty="0">
                <a:cs typeface="B Nazanin" panose="00000400000000000000" pitchFamily="2" charset="-78"/>
              </a:rPr>
              <a:t> ارائه شده است که می تواند </a:t>
            </a:r>
            <a:r>
              <a:rPr lang="fa-IR" sz="2400" dirty="0" smtClean="0">
                <a:cs typeface="B Nazanin" panose="00000400000000000000" pitchFamily="2" charset="-78"/>
              </a:rPr>
              <a:t>متون </a:t>
            </a:r>
            <a:r>
              <a:rPr lang="fa-IR" sz="2400" dirty="0">
                <a:cs typeface="B Nazanin" panose="00000400000000000000" pitchFamily="2" charset="-78"/>
              </a:rPr>
              <a:t>با شکل های دلخواه را در تصویر تشخیص دهد. این شبکه شامل دو مرحله می شود:</a:t>
            </a:r>
            <a:endParaRPr lang="en-US" sz="2400" dirty="0">
              <a:cs typeface="B Nazanin" panose="00000400000000000000" pitchFamily="2" charset="-78"/>
            </a:endParaRPr>
          </a:p>
          <a:p>
            <a:pPr marL="457200" lvl="0" indent="-457200" algn="r" rtl="1">
              <a:buFont typeface="+mj-lt"/>
              <a:buAutoNum type="arabicPeriod"/>
            </a:pPr>
            <a:r>
              <a:rPr lang="fa-IR" sz="2400" dirty="0">
                <a:cs typeface="B Nazanin" panose="00000400000000000000" pitchFamily="2" charset="-78"/>
              </a:rPr>
              <a:t>پیش بینی مکان متن ، </a:t>
            </a:r>
            <a:r>
              <a:rPr lang="en-US" sz="2400" dirty="0" smtClean="0">
                <a:cs typeface="B Nazanin" panose="00000400000000000000" pitchFamily="2" charset="-78"/>
              </a:rPr>
              <a:t>kernel</a:t>
            </a:r>
            <a:r>
              <a:rPr lang="fa-IR" sz="2400" dirty="0" smtClean="0">
                <a:cs typeface="B Nazanin" panose="00000400000000000000" pitchFamily="2" charset="-78"/>
              </a:rPr>
              <a:t> و </a:t>
            </a:r>
            <a:r>
              <a:rPr lang="fa-IR" sz="2400" dirty="0">
                <a:cs typeface="B Nazanin" panose="00000400000000000000" pitchFamily="2" charset="-78"/>
              </a:rPr>
              <a:t>بردارهای شباهت توسط یک شبکه </a:t>
            </a:r>
            <a:r>
              <a:rPr lang="en-US" sz="2400" dirty="0">
                <a:cs typeface="B Nazanin" panose="00000400000000000000" pitchFamily="2" charset="-78"/>
              </a:rPr>
              <a:t>segmentation</a:t>
            </a:r>
            <a:r>
              <a:rPr lang="fa-IR" sz="2400" dirty="0">
                <a:cs typeface="B Nazanin" panose="00000400000000000000" pitchFamily="2" charset="-78"/>
              </a:rPr>
              <a:t>.</a:t>
            </a:r>
            <a:endParaRPr lang="en-US" sz="2400" dirty="0">
              <a:cs typeface="B Nazanin" panose="00000400000000000000" pitchFamily="2" charset="-78"/>
            </a:endParaRPr>
          </a:p>
          <a:p>
            <a:pPr marL="457200" lvl="0" indent="-457200" algn="r" rtl="1">
              <a:buFont typeface="+mj-lt"/>
              <a:buAutoNum type="arabicPeriod"/>
            </a:pPr>
            <a:r>
              <a:rPr lang="fa-IR" sz="2400" dirty="0">
                <a:cs typeface="B Nazanin" panose="00000400000000000000" pitchFamily="2" charset="-78"/>
              </a:rPr>
              <a:t>بازسازی نمونه های کامل متن از </a:t>
            </a:r>
            <a:r>
              <a:rPr lang="en-US" sz="2400" dirty="0">
                <a:cs typeface="B Nazanin" panose="00000400000000000000" pitchFamily="2" charset="-78"/>
              </a:rPr>
              <a:t>kernel </a:t>
            </a:r>
            <a:r>
              <a:rPr lang="fa-IR" sz="2400" dirty="0">
                <a:cs typeface="B Nazanin" panose="00000400000000000000" pitchFamily="2" charset="-78"/>
              </a:rPr>
              <a:t>های پیش بینی شده.</a:t>
            </a:r>
            <a:endParaRPr lang="en-US" sz="2400" dirty="0">
              <a:cs typeface="B Nazanin" panose="00000400000000000000" pitchFamily="2" charset="-78"/>
            </a:endParaRPr>
          </a:p>
          <a:p>
            <a:pPr algn="r" rtl="1"/>
            <a:endParaRPr lang="en-US" sz="2400" dirty="0">
              <a:cs typeface="B Nazanin" panose="00000400000000000000" pitchFamily="2" charset="-78"/>
            </a:endParaRPr>
          </a:p>
          <a:p>
            <a:pPr marL="0" indent="0" algn="r" rtl="1">
              <a:buNone/>
            </a:pPr>
            <a:endParaRPr lang="en-US" sz="2400" dirty="0" smtClean="0">
              <a:cs typeface="B Nazanin" panose="00000400000000000000" pitchFamily="2" charset="-78"/>
            </a:endParaRPr>
          </a:p>
        </p:txBody>
      </p:sp>
      <p:sp>
        <p:nvSpPr>
          <p:cNvPr id="4" name="Slide Number Placeholder 3"/>
          <p:cNvSpPr>
            <a:spLocks noGrp="1"/>
          </p:cNvSpPr>
          <p:nvPr>
            <p:ph type="sldNum" sz="quarter" idx="12"/>
          </p:nvPr>
        </p:nvSpPr>
        <p:spPr/>
        <p:txBody>
          <a:bodyPr/>
          <a:lstStyle/>
          <a:p>
            <a:fld id="{18087783-62FF-446C-A2E4-4C6B0B0DE16F}" type="slidenum">
              <a:rPr lang="en-US" smtClean="0"/>
              <a:t>17</a:t>
            </a:fld>
            <a:endParaRPr lang="en-US"/>
          </a:p>
        </p:txBody>
      </p:sp>
      <p:pic>
        <p:nvPicPr>
          <p:cNvPr id="5" name="Picture 4"/>
          <p:cNvPicPr>
            <a:picLocks noChangeAspect="1"/>
          </p:cNvPicPr>
          <p:nvPr/>
        </p:nvPicPr>
        <p:blipFill>
          <a:blip r:embed="rId2"/>
          <a:stretch>
            <a:fillRect/>
          </a:stretch>
        </p:blipFill>
        <p:spPr>
          <a:xfrm>
            <a:off x="2875610" y="4082926"/>
            <a:ext cx="6501740" cy="1146031"/>
          </a:xfrm>
          <a:prstGeom prst="rect">
            <a:avLst/>
          </a:prstGeom>
        </p:spPr>
      </p:pic>
    </p:spTree>
    <p:extLst>
      <p:ext uri="{BB962C8B-B14F-4D97-AF65-F5344CB8AC3E}">
        <p14:creationId xmlns:p14="http://schemas.microsoft.com/office/powerpoint/2010/main" val="417497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lgn="r" rtl="1"/>
            <a:r>
              <a:rPr lang="fa-IR" dirty="0" smtClean="0">
                <a:cs typeface="B Nazanin" panose="00000400000000000000" pitchFamily="2" charset="-78"/>
              </a:rPr>
              <a:t>پیش‌بینی </a:t>
            </a:r>
            <a:r>
              <a:rPr lang="fa-IR" dirty="0">
                <a:cs typeface="B Nazanin" panose="00000400000000000000" pitchFamily="2" charset="-78"/>
              </a:rPr>
              <a:t>مکان متن ، </a:t>
            </a:r>
            <a:r>
              <a:rPr lang="en-US" dirty="0">
                <a:cs typeface="B Nazanin" panose="00000400000000000000" pitchFamily="2" charset="-78"/>
              </a:rPr>
              <a:t>kernel</a:t>
            </a:r>
            <a:r>
              <a:rPr lang="fa-IR" dirty="0">
                <a:cs typeface="B Nazanin" panose="00000400000000000000" pitchFamily="2" charset="-78"/>
              </a:rPr>
              <a:t> و بردارهای </a:t>
            </a:r>
            <a:r>
              <a:rPr lang="fa-IR" dirty="0" smtClean="0">
                <a:cs typeface="B Nazanin" panose="00000400000000000000" pitchFamily="2" charset="-78"/>
              </a:rPr>
              <a:t>شباهت</a:t>
            </a:r>
            <a:endParaRPr lang="en-US" dirty="0">
              <a:cs typeface="B Nazanin" panose="00000400000000000000" pitchFamily="2" charset="-78"/>
            </a:endParaRPr>
          </a:p>
        </p:txBody>
      </p:sp>
      <p:sp>
        <p:nvSpPr>
          <p:cNvPr id="3" name="Content Placeholder 2"/>
          <p:cNvSpPr>
            <a:spLocks noGrp="1"/>
          </p:cNvSpPr>
          <p:nvPr>
            <p:ph idx="1"/>
          </p:nvPr>
        </p:nvSpPr>
        <p:spPr/>
        <p:txBody>
          <a:bodyPr>
            <a:noAutofit/>
          </a:bodyPr>
          <a:lstStyle/>
          <a:p>
            <a:pPr algn="r" rtl="1"/>
            <a:r>
              <a:rPr lang="fa-IR" sz="2400" dirty="0">
                <a:cs typeface="B Nazanin" panose="00000400000000000000" pitchFamily="2" charset="-78"/>
              </a:rPr>
              <a:t>در این مقاله بیان می کند که برای اینکه بهره وری را بالا ببریم؛ لازم است که زمان </a:t>
            </a:r>
            <a:r>
              <a:rPr lang="fa-IR" sz="2400" dirty="0" smtClean="0">
                <a:cs typeface="B Nazanin" panose="00000400000000000000" pitchFamily="2" charset="-78"/>
              </a:rPr>
              <a:t>انجام مراحل را </a:t>
            </a:r>
            <a:r>
              <a:rPr lang="fa-IR" sz="2400" dirty="0">
                <a:cs typeface="B Nazanin" panose="00000400000000000000" pitchFamily="2" charset="-78"/>
              </a:rPr>
              <a:t>کاهش دهیم. بدین منظور یک شبکه ی سبک به عنوان شبکه اصلی و </a:t>
            </a:r>
            <a:r>
              <a:rPr lang="en-US" sz="2400" dirty="0">
                <a:cs typeface="B Nazanin" panose="00000400000000000000" pitchFamily="2" charset="-78"/>
              </a:rPr>
              <a:t>segmentation</a:t>
            </a:r>
            <a:r>
              <a:rPr lang="fa-IR" sz="2400" dirty="0">
                <a:cs typeface="B Nazanin" panose="00000400000000000000" pitchFamily="2" charset="-78"/>
              </a:rPr>
              <a:t> انتخاب می کنند. در اینجا از شبکه ی</a:t>
            </a:r>
            <a:r>
              <a:rPr lang="en-US" sz="2400" b="1" dirty="0">
                <a:cs typeface="B Nazanin" panose="00000400000000000000" pitchFamily="2" charset="-78"/>
              </a:rPr>
              <a:t>ResNet18</a:t>
            </a:r>
            <a:r>
              <a:rPr lang="fa-IR" sz="2400" dirty="0">
                <a:cs typeface="B Nazanin" panose="00000400000000000000" pitchFamily="2" charset="-78"/>
              </a:rPr>
              <a:t> استفاده می کنند. </a:t>
            </a:r>
            <a:endParaRPr lang="fa-IR" sz="2400" dirty="0" smtClean="0">
              <a:cs typeface="B Nazanin" panose="00000400000000000000" pitchFamily="2" charset="-78"/>
            </a:endParaRPr>
          </a:p>
          <a:p>
            <a:pPr algn="r" rtl="1"/>
            <a:r>
              <a:rPr lang="fa-IR" sz="2400" dirty="0" smtClean="0">
                <a:solidFill>
                  <a:srgbClr val="FF0000"/>
                </a:solidFill>
                <a:cs typeface="B Nazanin" panose="00000400000000000000" pitchFamily="2" charset="-78"/>
              </a:rPr>
              <a:t>اما </a:t>
            </a:r>
            <a:r>
              <a:rPr lang="fa-IR" sz="2400" dirty="0">
                <a:solidFill>
                  <a:srgbClr val="FF0000"/>
                </a:solidFill>
                <a:cs typeface="B Nazanin" panose="00000400000000000000" pitchFamily="2" charset="-78"/>
              </a:rPr>
              <a:t>استفاده از شبکه ی سبک دو ایراد </a:t>
            </a:r>
            <a:r>
              <a:rPr lang="fa-IR" sz="2400" dirty="0" smtClean="0">
                <a:solidFill>
                  <a:srgbClr val="FF0000"/>
                </a:solidFill>
                <a:cs typeface="B Nazanin" panose="00000400000000000000" pitchFamily="2" charset="-78"/>
              </a:rPr>
              <a:t>دارد:</a:t>
            </a:r>
          </a:p>
          <a:p>
            <a:pPr marL="749808" lvl="1" indent="-457200" algn="r" rtl="1">
              <a:buFont typeface="+mj-lt"/>
              <a:buAutoNum type="arabicPeriod"/>
            </a:pPr>
            <a:r>
              <a:rPr lang="fa-IR" sz="2200" dirty="0" smtClean="0">
                <a:cs typeface="B Nazanin" panose="00000400000000000000" pitchFamily="2" charset="-78"/>
              </a:rPr>
              <a:t>دراستخراج </a:t>
            </a:r>
            <a:r>
              <a:rPr lang="fa-IR" sz="2200" dirty="0">
                <a:cs typeface="B Nazanin" panose="00000400000000000000" pitchFamily="2" charset="-78"/>
              </a:rPr>
              <a:t>ویژگی ضعیف عمل می </a:t>
            </a:r>
            <a:r>
              <a:rPr lang="fa-IR" sz="2200" dirty="0" smtClean="0">
                <a:cs typeface="B Nazanin" panose="00000400000000000000" pitchFamily="2" charset="-78"/>
              </a:rPr>
              <a:t>کند</a:t>
            </a:r>
          </a:p>
          <a:p>
            <a:pPr marL="749808" lvl="1" indent="-457200" algn="r" rtl="1">
              <a:buFont typeface="+mj-lt"/>
              <a:buAutoNum type="arabicPeriod"/>
            </a:pPr>
            <a:r>
              <a:rPr lang="fa-IR" sz="2200" dirty="0" smtClean="0">
                <a:cs typeface="B Nazanin" panose="00000400000000000000" pitchFamily="2" charset="-78"/>
              </a:rPr>
              <a:t>ویژگی </a:t>
            </a:r>
            <a:r>
              <a:rPr lang="fa-IR" sz="2200" dirty="0">
                <a:cs typeface="B Nazanin" panose="00000400000000000000" pitchFamily="2" charset="-78"/>
              </a:rPr>
              <a:t>های بدست آمده دارای </a:t>
            </a:r>
            <a:r>
              <a:rPr lang="en-US" sz="2200" dirty="0" smtClean="0">
                <a:cs typeface="B Nazanin" panose="00000400000000000000" pitchFamily="2" charset="-78"/>
              </a:rPr>
              <a:t>receptive </a:t>
            </a:r>
            <a:r>
              <a:rPr lang="en-US" sz="2200" dirty="0">
                <a:cs typeface="B Nazanin" panose="00000400000000000000" pitchFamily="2" charset="-78"/>
              </a:rPr>
              <a:t>field</a:t>
            </a:r>
            <a:r>
              <a:rPr lang="fa-IR" sz="2200" dirty="0">
                <a:cs typeface="B Nazanin" panose="00000400000000000000" pitchFamily="2" charset="-78"/>
              </a:rPr>
              <a:t> کمی است و قابلیت بازنمایی ضعیفی دارد. </a:t>
            </a:r>
            <a:endParaRPr lang="fa-IR" sz="2200" dirty="0" smtClean="0">
              <a:cs typeface="B Nazanin" panose="00000400000000000000" pitchFamily="2" charset="-78"/>
            </a:endParaRPr>
          </a:p>
          <a:p>
            <a:pPr marL="292608" lvl="1" indent="0" algn="r" rtl="1">
              <a:buNone/>
            </a:pPr>
            <a:endParaRPr lang="fa-IR" sz="2200" dirty="0" smtClean="0">
              <a:cs typeface="B Nazanin" panose="00000400000000000000" pitchFamily="2" charset="-78"/>
            </a:endParaRPr>
          </a:p>
          <a:p>
            <a:pPr algn="r" rtl="1"/>
            <a:r>
              <a:rPr lang="fa-IR" sz="2400" dirty="0">
                <a:solidFill>
                  <a:srgbClr val="00B050"/>
                </a:solidFill>
                <a:cs typeface="B Nazanin" panose="00000400000000000000" pitchFamily="2" charset="-78"/>
              </a:rPr>
              <a:t>برای حل این مشکل پس از شبکه ی اصلی، دو ماژول قرار داده اند: </a:t>
            </a:r>
            <a:endParaRPr lang="en-US" sz="2400" dirty="0">
              <a:solidFill>
                <a:srgbClr val="00B050"/>
              </a:solidFill>
              <a:cs typeface="B Nazanin" panose="00000400000000000000" pitchFamily="2" charset="-78"/>
            </a:endParaRPr>
          </a:p>
          <a:p>
            <a:pPr marL="749808" lvl="1" indent="-457200" algn="r" rtl="1">
              <a:buFont typeface="+mj-lt"/>
              <a:buAutoNum type="arabicPeriod"/>
            </a:pPr>
            <a:r>
              <a:rPr lang="en-US" sz="2200" dirty="0">
                <a:cs typeface="B Nazanin" panose="00000400000000000000" pitchFamily="2" charset="-78"/>
              </a:rPr>
              <a:t>Feature Pyramid Enhancement Module(FPEM)</a:t>
            </a:r>
          </a:p>
          <a:p>
            <a:pPr marL="749808" lvl="1" indent="-457200" algn="r" rtl="1">
              <a:buFont typeface="+mj-lt"/>
              <a:buAutoNum type="arabicPeriod"/>
            </a:pPr>
            <a:r>
              <a:rPr lang="en-US" sz="2200" dirty="0">
                <a:cs typeface="B Nazanin" panose="00000400000000000000" pitchFamily="2" charset="-78"/>
              </a:rPr>
              <a:t>Feature Fusion Module(FFM)</a:t>
            </a:r>
          </a:p>
          <a:p>
            <a:pPr marL="457200" indent="-457200" algn="r" rtl="1">
              <a:buFont typeface="+mj-lt"/>
              <a:buAutoNum type="arabicPeriod"/>
            </a:pPr>
            <a:endParaRPr lang="en-US" sz="2400" dirty="0">
              <a:cs typeface="B Nazanin" panose="00000400000000000000" pitchFamily="2" charset="-78"/>
            </a:endParaRPr>
          </a:p>
        </p:txBody>
      </p:sp>
      <p:sp>
        <p:nvSpPr>
          <p:cNvPr id="4" name="Slide Number Placeholder 3"/>
          <p:cNvSpPr>
            <a:spLocks noGrp="1"/>
          </p:cNvSpPr>
          <p:nvPr>
            <p:ph type="sldNum" sz="quarter" idx="12"/>
          </p:nvPr>
        </p:nvSpPr>
        <p:spPr/>
        <p:txBody>
          <a:bodyPr/>
          <a:lstStyle/>
          <a:p>
            <a:fld id="{18087783-62FF-446C-A2E4-4C6B0B0DE16F}" type="slidenum">
              <a:rPr lang="en-US" smtClean="0"/>
              <a:t>18</a:t>
            </a:fld>
            <a:endParaRPr lang="en-US"/>
          </a:p>
        </p:txBody>
      </p:sp>
    </p:spTree>
    <p:extLst>
      <p:ext uri="{BB962C8B-B14F-4D97-AF65-F5344CB8AC3E}">
        <p14:creationId xmlns:p14="http://schemas.microsoft.com/office/powerpoint/2010/main" val="220368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en-US" sz="4000" b="1" dirty="0"/>
              <a:t>Feature Pyramid Enhancement Module(FPEM</a:t>
            </a:r>
            <a:r>
              <a:rPr lang="en-US" sz="4000" b="1" dirty="0" smtClean="0"/>
              <a:t>)</a:t>
            </a:r>
            <a:endParaRPr lang="en-US" sz="4000" dirty="0"/>
          </a:p>
        </p:txBody>
      </p:sp>
      <p:sp>
        <p:nvSpPr>
          <p:cNvPr id="3" name="Content Placeholder 2"/>
          <p:cNvSpPr>
            <a:spLocks noGrp="1"/>
          </p:cNvSpPr>
          <p:nvPr>
            <p:ph idx="1"/>
          </p:nvPr>
        </p:nvSpPr>
        <p:spPr/>
        <p:txBody>
          <a:bodyPr>
            <a:normAutofit lnSpcReduction="10000"/>
          </a:bodyPr>
          <a:lstStyle/>
          <a:p>
            <a:pPr algn="r" rtl="1"/>
            <a:r>
              <a:rPr lang="en-US" sz="2400" dirty="0">
                <a:cs typeface="B Nazanin" panose="00000400000000000000" pitchFamily="2" charset="-78"/>
              </a:rPr>
              <a:t>FPEM </a:t>
            </a:r>
            <a:r>
              <a:rPr lang="fa-IR" sz="2400" dirty="0">
                <a:cs typeface="B Nazanin" panose="00000400000000000000" pitchFamily="2" charset="-78"/>
              </a:rPr>
              <a:t>یک ماژول </a:t>
            </a:r>
            <a:r>
              <a:rPr lang="en-US" sz="2400" dirty="0">
                <a:cs typeface="B Nazanin" panose="00000400000000000000" pitchFamily="2" charset="-78"/>
              </a:rPr>
              <a:t>U</a:t>
            </a:r>
            <a:r>
              <a:rPr lang="fa-IR" sz="2400" dirty="0">
                <a:cs typeface="B Nazanin" panose="00000400000000000000" pitchFamily="2" charset="-78"/>
              </a:rPr>
              <a:t> شکل است که شامل دو مرحله است</a:t>
            </a:r>
            <a:r>
              <a:rPr lang="en-US" sz="2400" dirty="0">
                <a:cs typeface="B Nazanin" panose="00000400000000000000" pitchFamily="2" charset="-78"/>
              </a:rPr>
              <a:t>:</a:t>
            </a:r>
          </a:p>
          <a:p>
            <a:pPr marL="749808" lvl="1" indent="-457200" algn="r" rtl="1">
              <a:buFont typeface="+mj-lt"/>
              <a:buAutoNum type="arabicPeriod"/>
            </a:pPr>
            <a:r>
              <a:rPr lang="en-US" sz="2200" dirty="0">
                <a:cs typeface="B Nazanin" panose="00000400000000000000" pitchFamily="2" charset="-78"/>
              </a:rPr>
              <a:t>Up-scale Enhancement</a:t>
            </a:r>
          </a:p>
          <a:p>
            <a:pPr marL="749808" lvl="1" indent="-457200" algn="r" rtl="1">
              <a:buFont typeface="+mj-lt"/>
              <a:buAutoNum type="arabicPeriod"/>
            </a:pPr>
            <a:r>
              <a:rPr lang="en-US" sz="2200" dirty="0">
                <a:cs typeface="B Nazanin" panose="00000400000000000000" pitchFamily="2" charset="-78"/>
              </a:rPr>
              <a:t>Down-scale Enhancement</a:t>
            </a:r>
          </a:p>
          <a:p>
            <a:pPr algn="r" rtl="1"/>
            <a:r>
              <a:rPr lang="fa-IR" sz="2400" dirty="0">
                <a:cs typeface="B Nazanin" panose="00000400000000000000" pitchFamily="2" charset="-78"/>
              </a:rPr>
              <a:t>در بخش </a:t>
            </a:r>
            <a:r>
              <a:rPr lang="fa-IR" sz="2400" dirty="0" smtClean="0">
                <a:cs typeface="B Nazanin" panose="00000400000000000000" pitchFamily="2" charset="-78"/>
              </a:rPr>
              <a:t>اول </a:t>
            </a:r>
            <a:r>
              <a:rPr lang="en-US" sz="2400" dirty="0">
                <a:cs typeface="B Nazanin" panose="00000400000000000000" pitchFamily="2" charset="-78"/>
              </a:rPr>
              <a:t>Enhancement</a:t>
            </a:r>
            <a:r>
              <a:rPr lang="fa-IR" sz="2400" dirty="0" smtClean="0">
                <a:cs typeface="B Nazanin" panose="00000400000000000000" pitchFamily="2" charset="-78"/>
              </a:rPr>
              <a:t> به </a:t>
            </a:r>
            <a:r>
              <a:rPr lang="fa-IR" sz="2400" dirty="0">
                <a:cs typeface="B Nazanin" panose="00000400000000000000" pitchFamily="2" charset="-78"/>
              </a:rPr>
              <a:t>صورت تکراری بر روی ویژگی های ورودی با گام های 32، 16، 8 و 4 اعمال می </a:t>
            </a:r>
            <a:r>
              <a:rPr lang="fa-IR" sz="2400" dirty="0" smtClean="0">
                <a:cs typeface="B Nazanin" panose="00000400000000000000" pitchFamily="2" charset="-78"/>
              </a:rPr>
              <a:t>شود.</a:t>
            </a:r>
          </a:p>
          <a:p>
            <a:pPr algn="r" rtl="1"/>
            <a:r>
              <a:rPr lang="fa-IR" sz="2400" dirty="0" smtClean="0">
                <a:cs typeface="B Nazanin" panose="00000400000000000000" pitchFamily="2" charset="-78"/>
              </a:rPr>
              <a:t>در بخش دوم </a:t>
            </a:r>
            <a:r>
              <a:rPr lang="en-US" sz="2400" dirty="0">
                <a:cs typeface="B Nazanin" panose="00000400000000000000" pitchFamily="2" charset="-78"/>
              </a:rPr>
              <a:t>Enhancement</a:t>
            </a:r>
            <a:r>
              <a:rPr lang="fa-IR" sz="2400" dirty="0" smtClean="0">
                <a:cs typeface="B Nazanin" panose="00000400000000000000" pitchFamily="2" charset="-78"/>
              </a:rPr>
              <a:t> برخلاف بخش </a:t>
            </a:r>
            <a:r>
              <a:rPr lang="fa-IR" sz="2400" dirty="0">
                <a:cs typeface="B Nazanin" panose="00000400000000000000" pitchFamily="2" charset="-78"/>
              </a:rPr>
              <a:t>قبل از گام 4 تا 32 انجام </a:t>
            </a:r>
            <a:r>
              <a:rPr lang="fa-IR" sz="2400" dirty="0" smtClean="0">
                <a:cs typeface="B Nazanin" panose="00000400000000000000" pitchFamily="2" charset="-78"/>
              </a:rPr>
              <a:t>می‌شود.</a:t>
            </a:r>
          </a:p>
          <a:p>
            <a:pPr algn="r" rtl="1"/>
            <a:r>
              <a:rPr lang="fa-IR" sz="2400" dirty="0" smtClean="0">
                <a:cs typeface="B Nazanin" panose="00000400000000000000" pitchFamily="2" charset="-78"/>
              </a:rPr>
              <a:t> </a:t>
            </a:r>
            <a:r>
              <a:rPr lang="fa-IR" sz="2400" dirty="0">
                <a:cs typeface="B Nazanin" panose="00000400000000000000" pitchFamily="2" charset="-78"/>
              </a:rPr>
              <a:t>به منظور ساخت </a:t>
            </a:r>
            <a:r>
              <a:rPr lang="fa-IR" sz="2400" dirty="0" smtClean="0">
                <a:cs typeface="B Nazanin" panose="00000400000000000000" pitchFamily="2" charset="-78"/>
              </a:rPr>
              <a:t>قس</a:t>
            </a:r>
            <a:r>
              <a:rPr lang="fa-IR" sz="2400" dirty="0">
                <a:cs typeface="B Nazanin" panose="00000400000000000000" pitchFamily="2" charset="-78"/>
              </a:rPr>
              <a:t>م</a:t>
            </a:r>
            <a:r>
              <a:rPr lang="fa-IR" sz="2400" dirty="0" smtClean="0">
                <a:cs typeface="B Nazanin" panose="00000400000000000000" pitchFamily="2" charset="-78"/>
              </a:rPr>
              <a:t>ت </a:t>
            </a:r>
            <a:r>
              <a:rPr lang="fa-IR" sz="2400" dirty="0">
                <a:cs typeface="B Nazanin" panose="00000400000000000000" pitchFamily="2" charset="-78"/>
              </a:rPr>
              <a:t>اتصال در ماژول </a:t>
            </a:r>
            <a:r>
              <a:rPr lang="en-US" sz="2400" dirty="0">
                <a:cs typeface="B Nazanin" panose="00000400000000000000" pitchFamily="2" charset="-78"/>
              </a:rPr>
              <a:t>FPEM</a:t>
            </a:r>
            <a:r>
              <a:rPr lang="fa-IR" sz="2400" dirty="0">
                <a:cs typeface="B Nazanin" panose="00000400000000000000" pitchFamily="2" charset="-78"/>
              </a:rPr>
              <a:t> از کانولوشن های جداکننده به جای کانولوشن های معمولی استفاده شده </a:t>
            </a:r>
            <a:r>
              <a:rPr lang="fa-IR" sz="2400" dirty="0" smtClean="0">
                <a:cs typeface="B Nazanin" panose="00000400000000000000" pitchFamily="2" charset="-78"/>
              </a:rPr>
              <a:t>است:</a:t>
            </a:r>
          </a:p>
          <a:p>
            <a:pPr marL="749808" lvl="1" indent="-457200" algn="r" rtl="1">
              <a:buFont typeface="+mj-lt"/>
              <a:buAutoNum type="arabicPeriod"/>
            </a:pPr>
            <a:r>
              <a:rPr lang="fa-IR" sz="2200" dirty="0" smtClean="0">
                <a:cs typeface="B Nazanin" panose="00000400000000000000" pitchFamily="2" charset="-78"/>
              </a:rPr>
              <a:t>وجود  </a:t>
            </a:r>
            <a:r>
              <a:rPr lang="en-US" sz="2200" dirty="0" smtClean="0">
                <a:cs typeface="B Nazanin" panose="00000400000000000000" pitchFamily="2" charset="-78"/>
              </a:rPr>
              <a:t>depth-wise</a:t>
            </a:r>
            <a:r>
              <a:rPr lang="fa-IR" sz="2200" dirty="0" smtClean="0">
                <a:cs typeface="B Nazanin" panose="00000400000000000000" pitchFamily="2" charset="-78"/>
              </a:rPr>
              <a:t> </a:t>
            </a:r>
            <a:r>
              <a:rPr lang="fa-IR" sz="2200" dirty="0">
                <a:cs typeface="B Nazanin" panose="00000400000000000000" pitchFamily="2" charset="-78"/>
              </a:rPr>
              <a:t>کانولوشن های </a:t>
            </a:r>
            <a:r>
              <a:rPr lang="fa-IR" sz="2200" dirty="0" smtClean="0">
                <a:cs typeface="B Nazanin" panose="00000400000000000000" pitchFamily="2" charset="-78"/>
              </a:rPr>
              <a:t>3*3</a:t>
            </a:r>
          </a:p>
          <a:p>
            <a:pPr marL="749808" lvl="1" indent="-457200" algn="r" rtl="1">
              <a:buFont typeface="+mj-lt"/>
              <a:buAutoNum type="arabicPeriod"/>
            </a:pPr>
            <a:r>
              <a:rPr lang="fa-IR" sz="2200" dirty="0" smtClean="0">
                <a:cs typeface="B Nazanin" panose="00000400000000000000" pitchFamily="2" charset="-78"/>
              </a:rPr>
              <a:t>وجود </a:t>
            </a:r>
            <a:r>
              <a:rPr lang="fa-IR" sz="2200" dirty="0">
                <a:cs typeface="B Nazanin" panose="00000400000000000000" pitchFamily="2" charset="-78"/>
              </a:rPr>
              <a:t>کانولوشن های </a:t>
            </a:r>
            <a:r>
              <a:rPr lang="fa-IR" sz="2200" dirty="0" smtClean="0">
                <a:cs typeface="B Nazanin" panose="00000400000000000000" pitchFamily="2" charset="-78"/>
              </a:rPr>
              <a:t>1*1</a:t>
            </a:r>
            <a:endParaRPr lang="en-US" sz="2200" dirty="0">
              <a:cs typeface="B Nazanin" panose="00000400000000000000" pitchFamily="2" charset="-78"/>
            </a:endParaRPr>
          </a:p>
          <a:p>
            <a:pPr algn="r"/>
            <a:endParaRPr lang="en-US" sz="2400" dirty="0">
              <a:cs typeface="B Nazanin" panose="00000400000000000000" pitchFamily="2" charset="-78"/>
            </a:endParaRPr>
          </a:p>
        </p:txBody>
      </p:sp>
      <p:sp>
        <p:nvSpPr>
          <p:cNvPr id="4" name="Slide Number Placeholder 3"/>
          <p:cNvSpPr>
            <a:spLocks noGrp="1"/>
          </p:cNvSpPr>
          <p:nvPr>
            <p:ph type="sldNum" sz="quarter" idx="12"/>
          </p:nvPr>
        </p:nvSpPr>
        <p:spPr/>
        <p:txBody>
          <a:bodyPr/>
          <a:lstStyle/>
          <a:p>
            <a:fld id="{18087783-62FF-446C-A2E4-4C6B0B0DE16F}" type="slidenum">
              <a:rPr lang="en-US" smtClean="0"/>
              <a:t>19</a:t>
            </a:fld>
            <a:endParaRPr lang="en-US"/>
          </a:p>
        </p:txBody>
      </p:sp>
      <p:sp>
        <p:nvSpPr>
          <p:cNvPr id="6" name="TextBox 5"/>
          <p:cNvSpPr txBox="1"/>
          <p:nvPr/>
        </p:nvSpPr>
        <p:spPr>
          <a:xfrm>
            <a:off x="685800" y="4858009"/>
            <a:ext cx="5065776" cy="400110"/>
          </a:xfrm>
          <a:prstGeom prst="rect">
            <a:avLst/>
          </a:prstGeom>
          <a:noFill/>
        </p:spPr>
        <p:txBody>
          <a:bodyPr wrap="square" rtlCol="0">
            <a:spAutoFit/>
          </a:bodyPr>
          <a:lstStyle/>
          <a:p>
            <a:pPr algn="r" rtl="1"/>
            <a:r>
              <a:rPr lang="fa-IR" sz="2000" dirty="0" smtClean="0">
                <a:cs typeface="B Nazanin" panose="00000400000000000000" pitchFamily="2" charset="-78"/>
              </a:rPr>
              <a:t>با استفاده </a:t>
            </a:r>
            <a:r>
              <a:rPr lang="fa-IR" sz="2000" dirty="0">
                <a:cs typeface="B Nazanin" panose="00000400000000000000" pitchFamily="2" charset="-78"/>
              </a:rPr>
              <a:t>از محاسبات کمی </a:t>
            </a:r>
            <a:r>
              <a:rPr lang="en-US" sz="2000" dirty="0">
                <a:cs typeface="B Nazanin" panose="00000400000000000000" pitchFamily="2" charset="-78"/>
              </a:rPr>
              <a:t>receptive field</a:t>
            </a:r>
            <a:r>
              <a:rPr lang="fa-IR" sz="2000" dirty="0">
                <a:cs typeface="B Nazanin" panose="00000400000000000000" pitchFamily="2" charset="-78"/>
              </a:rPr>
              <a:t> را افزایش </a:t>
            </a:r>
            <a:r>
              <a:rPr lang="fa-IR" sz="2000" dirty="0" smtClean="0">
                <a:cs typeface="B Nazanin" panose="00000400000000000000" pitchFamily="2" charset="-78"/>
              </a:rPr>
              <a:t>دهد.</a:t>
            </a:r>
            <a:endParaRPr lang="en-US" sz="2000" dirty="0"/>
          </a:p>
        </p:txBody>
      </p:sp>
      <p:sp>
        <p:nvSpPr>
          <p:cNvPr id="7" name="Right Arrow 6"/>
          <p:cNvSpPr/>
          <p:nvPr/>
        </p:nvSpPr>
        <p:spPr>
          <a:xfrm rot="10800000">
            <a:off x="5829981" y="4955340"/>
            <a:ext cx="894944" cy="223736"/>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ight Arrow 7"/>
          <p:cNvSpPr/>
          <p:nvPr/>
        </p:nvSpPr>
        <p:spPr>
          <a:xfrm rot="10800000">
            <a:off x="7224928" y="5267264"/>
            <a:ext cx="894944" cy="223736"/>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TextBox 8"/>
          <p:cNvSpPr txBox="1"/>
          <p:nvPr/>
        </p:nvSpPr>
        <p:spPr>
          <a:xfrm>
            <a:off x="4364314" y="5179077"/>
            <a:ext cx="2852928" cy="400110"/>
          </a:xfrm>
          <a:prstGeom prst="rect">
            <a:avLst/>
          </a:prstGeom>
          <a:noFill/>
        </p:spPr>
        <p:txBody>
          <a:bodyPr wrap="square" rtlCol="0">
            <a:spAutoFit/>
          </a:bodyPr>
          <a:lstStyle/>
          <a:p>
            <a:pPr algn="r" rtl="1"/>
            <a:r>
              <a:rPr lang="fa-IR" sz="2000" dirty="0">
                <a:cs typeface="B Nazanin" panose="00000400000000000000" pitchFamily="2" charset="-78"/>
              </a:rPr>
              <a:t>می تواند شبکه را عمیق </a:t>
            </a:r>
            <a:r>
              <a:rPr lang="fa-IR" sz="2000" dirty="0" smtClean="0">
                <a:cs typeface="B Nazanin" panose="00000400000000000000" pitchFamily="2" charset="-78"/>
              </a:rPr>
              <a:t>کند.</a:t>
            </a:r>
            <a:endParaRPr lang="en-US" sz="2000" dirty="0"/>
          </a:p>
        </p:txBody>
      </p:sp>
    </p:spTree>
    <p:extLst>
      <p:ext uri="{BB962C8B-B14F-4D97-AF65-F5344CB8AC3E}">
        <p14:creationId xmlns:p14="http://schemas.microsoft.com/office/powerpoint/2010/main" val="415859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7" end="7"/>
                                            </p:txEl>
                                          </p:spTgt>
                                        </p:tgtEl>
                                        <p:attrNameLst>
                                          <p:attrName>style.visibility</p:attrName>
                                        </p:attrNameLst>
                                      </p:cBhvr>
                                      <p:to>
                                        <p:strVal val="visible"/>
                                      </p:to>
                                    </p:set>
                                    <p:animEffect transition="in" filter="fade">
                                      <p:cBhvr>
                                        <p:cTn id="52" dur="500"/>
                                        <p:tgtEl>
                                          <p:spTgt spid="3">
                                            <p:txEl>
                                              <p:pRg st="7" end="7"/>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fade">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8087783-62FF-446C-A2E4-4C6B0B0DE16F}" type="slidenum">
              <a:rPr lang="en-US" smtClean="0"/>
              <a:t>2</a:t>
            </a:fld>
            <a:endParaRPr lang="en-US"/>
          </a:p>
        </p:txBody>
      </p:sp>
      <p:sp>
        <p:nvSpPr>
          <p:cNvPr id="3" name="Title 1"/>
          <p:cNvSpPr txBox="1">
            <a:spLocks/>
          </p:cNvSpPr>
          <p:nvPr/>
        </p:nvSpPr>
        <p:spPr>
          <a:xfrm>
            <a:off x="1097280" y="758952"/>
            <a:ext cx="10058400" cy="5063624"/>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50000"/>
              </a:lnSpc>
            </a:pPr>
            <a:endParaRPr lang="en-US" sz="4000" b="1" dirty="0" smtClean="0"/>
          </a:p>
          <a:p>
            <a:pPr algn="ctr">
              <a:lnSpc>
                <a:spcPct val="150000"/>
              </a:lnSpc>
            </a:pPr>
            <a:r>
              <a:rPr lang="en-US" sz="4000" b="1" dirty="0" smtClean="0"/>
              <a:t>“</a:t>
            </a:r>
            <a:r>
              <a:rPr lang="en-US" sz="4000" b="1" dirty="0" smtClean="0">
                <a:latin typeface="+mn-lt"/>
              </a:rPr>
              <a:t>Arbitrary </a:t>
            </a:r>
            <a:r>
              <a:rPr lang="en-US" sz="4000" b="1" dirty="0">
                <a:latin typeface="+mn-lt"/>
              </a:rPr>
              <a:t>Shape Scene Text Detection with Adaptive Text Region </a:t>
            </a:r>
            <a:r>
              <a:rPr lang="en-US" sz="4000" b="1" dirty="0" smtClean="0">
                <a:latin typeface="+mn-lt"/>
              </a:rPr>
              <a:t>Representation</a:t>
            </a:r>
            <a:r>
              <a:rPr lang="en-US" sz="4000" b="1" dirty="0" smtClean="0"/>
              <a:t>”</a:t>
            </a:r>
            <a:endParaRPr lang="en-US" sz="4000" dirty="0"/>
          </a:p>
          <a:p>
            <a:pPr algn="ctr">
              <a:lnSpc>
                <a:spcPct val="150000"/>
              </a:lnSpc>
            </a:pPr>
            <a:endParaRPr lang="en-US" sz="2000" b="1" dirty="0" smtClean="0">
              <a:cs typeface="B Nazanin" panose="00000400000000000000" pitchFamily="2" charset="-78"/>
            </a:endParaRPr>
          </a:p>
          <a:p>
            <a:pPr algn="ctr">
              <a:lnSpc>
                <a:spcPct val="150000"/>
              </a:lnSpc>
            </a:pPr>
            <a:endParaRPr lang="en-US" sz="2000" b="1" dirty="0">
              <a:cs typeface="B Nazanin" panose="00000400000000000000" pitchFamily="2" charset="-78"/>
            </a:endParaRPr>
          </a:p>
          <a:p>
            <a:pPr algn="ctr">
              <a:lnSpc>
                <a:spcPct val="150000"/>
              </a:lnSpc>
            </a:pPr>
            <a:r>
              <a:rPr lang="en-US" sz="2000" b="1" dirty="0" smtClean="0">
                <a:cs typeface="B Nazanin" panose="00000400000000000000" pitchFamily="2" charset="-78"/>
              </a:rPr>
              <a:t>2019</a:t>
            </a:r>
          </a:p>
          <a:p>
            <a:pPr algn="ctr">
              <a:lnSpc>
                <a:spcPct val="150000"/>
              </a:lnSpc>
            </a:pPr>
            <a:r>
              <a:rPr lang="en-US" sz="2000" b="1" dirty="0" smtClean="0">
                <a:cs typeface="B Nazanin" panose="00000400000000000000" pitchFamily="2" charset="-78"/>
              </a:rPr>
              <a:t>CVPR</a:t>
            </a:r>
          </a:p>
          <a:p>
            <a:pPr algn="ctr">
              <a:lnSpc>
                <a:spcPct val="150000"/>
              </a:lnSpc>
            </a:pPr>
            <a:r>
              <a:rPr lang="en-US" sz="2000" dirty="0" smtClean="0">
                <a:hlinkClick r:id="rId2"/>
              </a:rPr>
              <a:t>https</a:t>
            </a:r>
            <a:r>
              <a:rPr lang="en-US" sz="2000" dirty="0">
                <a:hlinkClick r:id="rId2"/>
              </a:rPr>
              <a:t>://arxiv.org/abs/1905.05980</a:t>
            </a:r>
            <a:endParaRPr lang="en-US" sz="2000" dirty="0">
              <a:latin typeface="+mn-lt"/>
            </a:endParaRPr>
          </a:p>
          <a:p>
            <a:pPr algn="ctr">
              <a:lnSpc>
                <a:spcPct val="150000"/>
              </a:lnSpc>
            </a:pPr>
            <a:endParaRPr lang="fa-IR" sz="6000" b="1" dirty="0" smtClean="0">
              <a:cs typeface="B Nazanin" panose="00000400000000000000" pitchFamily="2" charset="-78"/>
            </a:endParaRPr>
          </a:p>
        </p:txBody>
      </p:sp>
    </p:spTree>
    <p:extLst>
      <p:ext uri="{BB962C8B-B14F-4D97-AF65-F5344CB8AC3E}">
        <p14:creationId xmlns:p14="http://schemas.microsoft.com/office/powerpoint/2010/main" val="28376719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rtl="1"/>
            <a:r>
              <a:rPr lang="en-US" sz="4000" b="1" dirty="0"/>
              <a:t>Feature Pyramid Enhancement Module(FPEM)</a:t>
            </a:r>
            <a:endParaRPr lang="en-US" sz="40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rtl="1"/>
                <a:r>
                  <a:rPr lang="fa-IR" sz="2400" dirty="0">
                    <a:cs typeface="B Nazanin" panose="00000400000000000000" pitchFamily="2" charset="-78"/>
                  </a:rPr>
                  <a:t>اگر بخواهیم ماژول </a:t>
                </a:r>
                <a:r>
                  <a:rPr lang="en-US" sz="2400" dirty="0">
                    <a:cs typeface="B Nazanin" panose="00000400000000000000" pitchFamily="2" charset="-78"/>
                  </a:rPr>
                  <a:t>FPEM</a:t>
                </a:r>
                <a:r>
                  <a:rPr lang="fa-IR" sz="2400" dirty="0">
                    <a:cs typeface="B Nazanin" panose="00000400000000000000" pitchFamily="2" charset="-78"/>
                  </a:rPr>
                  <a:t> را با ماژول </a:t>
                </a:r>
                <a:r>
                  <a:rPr lang="en-US" sz="2400" dirty="0">
                    <a:cs typeface="B Nazanin" panose="00000400000000000000" pitchFamily="2" charset="-78"/>
                  </a:rPr>
                  <a:t>FPN </a:t>
                </a:r>
                <a:r>
                  <a:rPr lang="fa-IR" sz="2400" dirty="0">
                    <a:cs typeface="B Nazanin" panose="00000400000000000000" pitchFamily="2" charset="-78"/>
                  </a:rPr>
                  <a:t> مقایسه کنیم؛ می توانیم یک شباهت و دو تفاوت را برای این دو ماژول  نام ببریم. </a:t>
                </a:r>
                <a:endParaRPr lang="fa-IR" sz="2400" dirty="0" smtClean="0">
                  <a:cs typeface="B Nazanin" panose="00000400000000000000" pitchFamily="2" charset="-78"/>
                </a:endParaRPr>
              </a:p>
              <a:p>
                <a:pPr algn="just" rtl="1"/>
                <a:r>
                  <a:rPr lang="fa-IR" sz="2400" dirty="0" smtClean="0">
                    <a:solidFill>
                      <a:srgbClr val="00B050"/>
                    </a:solidFill>
                    <a:cs typeface="B Nazanin" panose="00000400000000000000" pitchFamily="2" charset="-78"/>
                  </a:rPr>
                  <a:t>شباهت : هر </a:t>
                </a:r>
                <a:r>
                  <a:rPr lang="fa-IR" sz="2400" dirty="0">
                    <a:solidFill>
                      <a:srgbClr val="00B050"/>
                    </a:solidFill>
                    <a:cs typeface="B Nazanin" panose="00000400000000000000" pitchFamily="2" charset="-78"/>
                  </a:rPr>
                  <a:t>دوی آن ها می توانند با ترکیب ویژگی های سطح پایین و سطح بالا، ویژگی های بهتری را بدست آورند</a:t>
                </a:r>
                <a:r>
                  <a:rPr lang="fa-IR" sz="2400" dirty="0" smtClean="0">
                    <a:solidFill>
                      <a:srgbClr val="00B050"/>
                    </a:solidFill>
                    <a:cs typeface="B Nazanin" panose="00000400000000000000" pitchFamily="2" charset="-78"/>
                  </a:rPr>
                  <a:t>.</a:t>
                </a:r>
              </a:p>
              <a:p>
                <a:pPr algn="just" rtl="1"/>
                <a:r>
                  <a:rPr lang="fa-IR" sz="2400" dirty="0" smtClean="0">
                    <a:solidFill>
                      <a:srgbClr val="FF0000"/>
                    </a:solidFill>
                    <a:cs typeface="B Nazanin" panose="00000400000000000000" pitchFamily="2" charset="-78"/>
                  </a:rPr>
                  <a:t>تفاوت اول : </a:t>
                </a:r>
                <a:r>
                  <a:rPr lang="en-US" sz="2400" dirty="0" smtClean="0">
                    <a:solidFill>
                      <a:srgbClr val="FF0000"/>
                    </a:solidFill>
                    <a:cs typeface="B Nazanin" panose="00000400000000000000" pitchFamily="2" charset="-78"/>
                  </a:rPr>
                  <a:t>FPEM</a:t>
                </a:r>
                <a:r>
                  <a:rPr lang="fa-IR" sz="2400" dirty="0" smtClean="0">
                    <a:solidFill>
                      <a:srgbClr val="FF0000"/>
                    </a:solidFill>
                    <a:cs typeface="B Nazanin" panose="00000400000000000000" pitchFamily="2" charset="-78"/>
                  </a:rPr>
                  <a:t> </a:t>
                </a:r>
                <a:r>
                  <a:rPr lang="fa-IR" sz="2400" dirty="0">
                    <a:solidFill>
                      <a:srgbClr val="FF0000"/>
                    </a:solidFill>
                    <a:cs typeface="B Nazanin" panose="00000400000000000000" pitchFamily="2" charset="-78"/>
                  </a:rPr>
                  <a:t>یک ماژول آبشاری است که با افزایش تعداد این ماژول ها در آبشار (</a:t>
                </a:r>
                <a14:m>
                  <m:oMath xmlns:m="http://schemas.openxmlformats.org/officeDocument/2006/math">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𝑛</m:t>
                        </m:r>
                      </m:e>
                      <m:sub>
                        <m:r>
                          <a:rPr lang="en-US" sz="2400" i="1">
                            <a:solidFill>
                              <a:srgbClr val="FF0000"/>
                            </a:solidFill>
                            <a:latin typeface="Cambria Math" panose="02040503050406030204" pitchFamily="18" charset="0"/>
                          </a:rPr>
                          <m:t>𝑐</m:t>
                        </m:r>
                      </m:sub>
                    </m:sSub>
                  </m:oMath>
                </a14:m>
                <a:r>
                  <a:rPr lang="fa-IR" sz="2400" dirty="0">
                    <a:solidFill>
                      <a:srgbClr val="FF0000"/>
                    </a:solidFill>
                    <a:cs typeface="B Nazanin" panose="00000400000000000000" pitchFamily="2" charset="-78"/>
                  </a:rPr>
                  <a:t>)می تواند ویژگی ها را در مقیاس های مختلف به صورت مناسب تری ترکیب کند و  همچنین </a:t>
                </a:r>
                <a:r>
                  <a:rPr lang="en-US" sz="2400" dirty="0">
                    <a:solidFill>
                      <a:srgbClr val="FF0000"/>
                    </a:solidFill>
                    <a:cs typeface="B Nazanin" panose="00000400000000000000" pitchFamily="2" charset="-78"/>
                  </a:rPr>
                  <a:t>receptive field</a:t>
                </a:r>
                <a:r>
                  <a:rPr lang="fa-IR" sz="2400" dirty="0">
                    <a:solidFill>
                      <a:srgbClr val="FF0000"/>
                    </a:solidFill>
                    <a:cs typeface="B Nazanin" panose="00000400000000000000" pitchFamily="2" charset="-78"/>
                  </a:rPr>
                  <a:t> را افزایش دهد. </a:t>
                </a:r>
                <a:endParaRPr lang="fa-IR" sz="2400" dirty="0" smtClean="0">
                  <a:solidFill>
                    <a:srgbClr val="FF0000"/>
                  </a:solidFill>
                  <a:cs typeface="B Nazanin" panose="00000400000000000000" pitchFamily="2" charset="-78"/>
                </a:endParaRPr>
              </a:p>
              <a:p>
                <a:pPr algn="just" rtl="1"/>
                <a:r>
                  <a:rPr lang="fa-IR" sz="2400" dirty="0" smtClean="0">
                    <a:solidFill>
                      <a:srgbClr val="FF0000"/>
                    </a:solidFill>
                    <a:cs typeface="B Nazanin" panose="00000400000000000000" pitchFamily="2" charset="-78"/>
                  </a:rPr>
                  <a:t> </a:t>
                </a:r>
                <a:r>
                  <a:rPr lang="fa-IR" sz="2400" dirty="0">
                    <a:solidFill>
                      <a:srgbClr val="FF0000"/>
                    </a:solidFill>
                    <a:cs typeface="B Nazanin" panose="00000400000000000000" pitchFamily="2" charset="-78"/>
                  </a:rPr>
                  <a:t>تفاوت </a:t>
                </a:r>
                <a:r>
                  <a:rPr lang="fa-IR" sz="2400" dirty="0" smtClean="0">
                    <a:solidFill>
                      <a:srgbClr val="FF0000"/>
                    </a:solidFill>
                    <a:cs typeface="B Nazanin" panose="00000400000000000000" pitchFamily="2" charset="-78"/>
                  </a:rPr>
                  <a:t>دوم : از </a:t>
                </a:r>
                <a:r>
                  <a:rPr lang="fa-IR" sz="2400" dirty="0">
                    <a:solidFill>
                      <a:srgbClr val="FF0000"/>
                    </a:solidFill>
                    <a:cs typeface="B Nazanin" panose="00000400000000000000" pitchFamily="2" charset="-78"/>
                  </a:rPr>
                  <a:t>نظر هزینه محاسباتی ماژول </a:t>
                </a:r>
                <a:r>
                  <a:rPr lang="en-US" sz="2400" dirty="0">
                    <a:solidFill>
                      <a:srgbClr val="FF0000"/>
                    </a:solidFill>
                    <a:cs typeface="B Nazanin" panose="00000400000000000000" pitchFamily="2" charset="-78"/>
                  </a:rPr>
                  <a:t>FPEM</a:t>
                </a:r>
                <a:r>
                  <a:rPr lang="fa-IR" sz="2400" dirty="0">
                    <a:solidFill>
                      <a:srgbClr val="FF0000"/>
                    </a:solidFill>
                    <a:cs typeface="B Nazanin" panose="00000400000000000000" pitchFamily="2" charset="-78"/>
                  </a:rPr>
                  <a:t> ارزان تر است و علت آن هم استفاده از کانولوشن های جدا کننده است.</a:t>
                </a:r>
                <a:endParaRPr lang="en-US" sz="2400" dirty="0">
                  <a:solidFill>
                    <a:srgbClr val="FF0000"/>
                  </a:solidFill>
                  <a:cs typeface="B Nazanin" panose="00000400000000000000" pitchFamily="2" charset="-78"/>
                </a:endParaRPr>
              </a:p>
              <a:p>
                <a:pPr algn="just" rtl="1"/>
                <a:endParaRPr lang="en-US" sz="2400" dirty="0">
                  <a:cs typeface="B Nazanin" panose="00000400000000000000" pitchFamily="2" charset="-78"/>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606" t="-2727" r="-187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8087783-62FF-446C-A2E4-4C6B0B0DE16F}" type="slidenum">
              <a:rPr lang="en-US" smtClean="0"/>
              <a:t>20</a:t>
            </a:fld>
            <a:endParaRPr lang="en-US"/>
          </a:p>
        </p:txBody>
      </p:sp>
    </p:spTree>
    <p:extLst>
      <p:ext uri="{BB962C8B-B14F-4D97-AF65-F5344CB8AC3E}">
        <p14:creationId xmlns:p14="http://schemas.microsoft.com/office/powerpoint/2010/main" val="3807355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t>FPEM</a:t>
            </a:r>
            <a:endParaRPr lang="en-US" dirty="0"/>
          </a:p>
        </p:txBody>
      </p:sp>
      <p:sp>
        <p:nvSpPr>
          <p:cNvPr id="3" name="Slide Number Placeholder 2"/>
          <p:cNvSpPr>
            <a:spLocks noGrp="1"/>
          </p:cNvSpPr>
          <p:nvPr>
            <p:ph type="sldNum" sz="quarter" idx="12"/>
          </p:nvPr>
        </p:nvSpPr>
        <p:spPr/>
        <p:txBody>
          <a:bodyPr/>
          <a:lstStyle/>
          <a:p>
            <a:fld id="{18087783-62FF-446C-A2E4-4C6B0B0DE16F}" type="slidenum">
              <a:rPr lang="en-US" smtClean="0"/>
              <a:t>21</a:t>
            </a:fld>
            <a:endParaRPr lang="en-US"/>
          </a:p>
        </p:txBody>
      </p:sp>
      <p:pic>
        <p:nvPicPr>
          <p:cNvPr id="4" name="Picture 3"/>
          <p:cNvPicPr>
            <a:picLocks noChangeAspect="1"/>
          </p:cNvPicPr>
          <p:nvPr/>
        </p:nvPicPr>
        <p:blipFill>
          <a:blip r:embed="rId2"/>
          <a:stretch>
            <a:fillRect/>
          </a:stretch>
        </p:blipFill>
        <p:spPr>
          <a:xfrm>
            <a:off x="2871280" y="1964748"/>
            <a:ext cx="6510400" cy="3947680"/>
          </a:xfrm>
          <a:prstGeom prst="rect">
            <a:avLst/>
          </a:prstGeom>
        </p:spPr>
      </p:pic>
    </p:spTree>
    <p:extLst>
      <p:ext uri="{BB962C8B-B14F-4D97-AF65-F5344CB8AC3E}">
        <p14:creationId xmlns:p14="http://schemas.microsoft.com/office/powerpoint/2010/main" val="208394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Feature Fusion Module(FFM</a:t>
            </a:r>
            <a:r>
              <a:rPr lang="en-US" dirty="0" smtClean="0"/>
              <a:t>)</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algn="just" rtl="1"/>
                <a:r>
                  <a:rPr lang="fa-IR" sz="2400" dirty="0" smtClean="0">
                    <a:cs typeface="B Nazanin" panose="00000400000000000000" pitchFamily="2" charset="-78"/>
                  </a:rPr>
                  <a:t>این </a:t>
                </a:r>
                <a:r>
                  <a:rPr lang="fa-IR" sz="2400" dirty="0">
                    <a:cs typeface="B Nazanin" panose="00000400000000000000" pitchFamily="2" charset="-78"/>
                  </a:rPr>
                  <a:t>ماژول </a:t>
                </a:r>
                <a:r>
                  <a:rPr lang="fa-IR" sz="2400" dirty="0" smtClean="0">
                    <a:cs typeface="B Nazanin" panose="00000400000000000000" pitchFamily="2" charset="-78"/>
                  </a:rPr>
                  <a:t>قرار </a:t>
                </a:r>
                <a:r>
                  <a:rPr lang="fa-IR" sz="2400" dirty="0">
                    <a:cs typeface="B Nazanin" panose="00000400000000000000" pitchFamily="2" charset="-78"/>
                  </a:rPr>
                  <a:t>است خروجی مرحله ی قبل که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𝑐</m:t>
                        </m:r>
                      </m:sub>
                    </m:sSub>
                  </m:oMath>
                </a14:m>
                <a:r>
                  <a:rPr lang="fa-IR" sz="2400" dirty="0">
                    <a:cs typeface="B Nazanin" panose="00000400000000000000" pitchFamily="2" charset="-78"/>
                  </a:rPr>
                  <a:t>  تا هرم ویژگی است یعنی </a:t>
                </a:r>
                <a14:m>
                  <m:oMath xmlns:m="http://schemas.openxmlformats.org/officeDocument/2006/math">
                    <m:sSup>
                      <m:sSupPr>
                        <m:ctrlPr>
                          <a:rPr lang="en-US" sz="2400" i="1">
                            <a:latin typeface="Cambria Math" panose="02040503050406030204" pitchFamily="18" charset="0"/>
                          </a:rPr>
                        </m:ctrlPr>
                      </m:sSupPr>
                      <m:e>
                        <m:r>
                          <a:rPr lang="en-US" sz="2400" i="1">
                            <a:latin typeface="Cambria Math" panose="02040503050406030204" pitchFamily="18" charset="0"/>
                          </a:rPr>
                          <m:t>𝐹</m:t>
                        </m:r>
                      </m:e>
                      <m:sup>
                        <m:r>
                          <a:rPr lang="en-US" sz="2400" i="1">
                            <a:latin typeface="Cambria Math" panose="02040503050406030204" pitchFamily="18" charset="0"/>
                          </a:rPr>
                          <m:t>1</m:t>
                        </m:r>
                      </m:sup>
                    </m:sSup>
                    <m:r>
                      <a:rPr lang="en-US" sz="2400" i="1">
                        <a:latin typeface="Cambria Math" panose="02040503050406030204" pitchFamily="18" charset="0"/>
                      </a:rPr>
                      <m:t>, </m:t>
                    </m:r>
                    <m:sSup>
                      <m:sSupPr>
                        <m:ctrlPr>
                          <a:rPr lang="en-US" sz="2400" i="1">
                            <a:latin typeface="Cambria Math" panose="02040503050406030204" pitchFamily="18" charset="0"/>
                          </a:rPr>
                        </m:ctrlPr>
                      </m:sSupPr>
                      <m:e>
                        <m:r>
                          <a:rPr lang="en-US" sz="2400" i="1">
                            <a:latin typeface="Cambria Math" panose="02040503050406030204" pitchFamily="18" charset="0"/>
                          </a:rPr>
                          <m:t>𝐹</m:t>
                        </m:r>
                      </m:e>
                      <m:sup>
                        <m:r>
                          <a:rPr lang="en-US" sz="2400" i="1">
                            <a:latin typeface="Cambria Math" panose="02040503050406030204" pitchFamily="18" charset="0"/>
                          </a:rPr>
                          <m:t>2</m:t>
                        </m:r>
                      </m:sup>
                    </m:sSup>
                    <m:r>
                      <a:rPr lang="en-US" sz="2400" i="1">
                        <a:latin typeface="Cambria Math" panose="02040503050406030204" pitchFamily="18" charset="0"/>
                      </a:rPr>
                      <m:t>, …, </m:t>
                    </m:r>
                    <m:sSup>
                      <m:sSupPr>
                        <m:ctrlPr>
                          <a:rPr lang="en-US" sz="2400" i="1">
                            <a:latin typeface="Cambria Math" panose="02040503050406030204" pitchFamily="18" charset="0"/>
                          </a:rPr>
                        </m:ctrlPr>
                      </m:sSupPr>
                      <m:e>
                        <m:r>
                          <a:rPr lang="en-US" sz="2400" i="1">
                            <a:latin typeface="Cambria Math" panose="02040503050406030204" pitchFamily="18" charset="0"/>
                          </a:rPr>
                          <m:t>𝐹</m:t>
                        </m:r>
                      </m:e>
                      <m:sup>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𝑐</m:t>
                            </m:r>
                          </m:sub>
                        </m:sSub>
                      </m:sup>
                    </m:sSup>
                  </m:oMath>
                </a14:m>
                <a:r>
                  <a:rPr lang="en-US" sz="2400" dirty="0">
                    <a:cs typeface="B Nazanin" panose="00000400000000000000" pitchFamily="2" charset="-78"/>
                  </a:rPr>
                  <a:t>  </a:t>
                </a:r>
                <a:r>
                  <a:rPr lang="fa-IR" sz="2400" dirty="0">
                    <a:cs typeface="B Nazanin" panose="00000400000000000000" pitchFamily="2" charset="-78"/>
                  </a:rPr>
                  <a:t> که عمق های مختلفی نیز دارند را با یکدیگر ترکیب کند</a:t>
                </a:r>
                <a:r>
                  <a:rPr lang="fa-IR" sz="2400" dirty="0" smtClean="0">
                    <a:cs typeface="B Nazanin" panose="00000400000000000000" pitchFamily="2" charset="-78"/>
                  </a:rPr>
                  <a:t>.</a:t>
                </a:r>
              </a:p>
              <a:p>
                <a:pPr algn="just" rtl="1"/>
                <a:r>
                  <a:rPr lang="fa-IR" sz="2400" dirty="0" smtClean="0">
                    <a:cs typeface="B Nazanin" panose="00000400000000000000" pitchFamily="2" charset="-78"/>
                  </a:rPr>
                  <a:t> </a:t>
                </a:r>
                <a:r>
                  <a:rPr lang="fa-IR" sz="2400" dirty="0">
                    <a:cs typeface="B Nazanin" panose="00000400000000000000" pitchFamily="2" charset="-78"/>
                  </a:rPr>
                  <a:t>ساده ترین روشی که برای ترکیب این هرم ویژگی ها به ذهن می رسد این است که همه ی ویژگی ها را </a:t>
                </a:r>
                <a:r>
                  <a:rPr lang="en-US" sz="2400" dirty="0" err="1">
                    <a:cs typeface="B Nazanin" panose="00000400000000000000" pitchFamily="2" charset="-78"/>
                  </a:rPr>
                  <a:t>upsample</a:t>
                </a:r>
                <a:r>
                  <a:rPr lang="fa-IR" sz="2400" dirty="0">
                    <a:cs typeface="B Nazanin" panose="00000400000000000000" pitchFamily="2" charset="-78"/>
                  </a:rPr>
                  <a:t> کنیم و سپس آن ها را با هم </a:t>
                </a:r>
                <a:r>
                  <a:rPr lang="en-US" sz="2400" dirty="0">
                    <a:cs typeface="B Nazanin" panose="00000400000000000000" pitchFamily="2" charset="-78"/>
                  </a:rPr>
                  <a:t>concatenate</a:t>
                </a:r>
                <a:r>
                  <a:rPr lang="fa-IR" sz="2400" dirty="0">
                    <a:cs typeface="B Nazanin" panose="00000400000000000000" pitchFamily="2" charset="-78"/>
                  </a:rPr>
                  <a:t> کنیم. </a:t>
                </a:r>
                <a:endParaRPr lang="fa-IR" sz="2400" dirty="0" smtClean="0">
                  <a:cs typeface="B Nazanin" panose="00000400000000000000" pitchFamily="2" charset="-78"/>
                </a:endParaRPr>
              </a:p>
              <a:p>
                <a:pPr algn="just" rtl="1"/>
                <a:r>
                  <a:rPr lang="fa-IR" sz="2400" dirty="0" smtClean="0">
                    <a:solidFill>
                      <a:srgbClr val="FF0000"/>
                    </a:solidFill>
                    <a:cs typeface="B Nazanin" panose="00000400000000000000" pitchFamily="2" charset="-78"/>
                  </a:rPr>
                  <a:t>ایراد : تعداد </a:t>
                </a:r>
                <a:r>
                  <a:rPr lang="fa-IR" sz="2400" dirty="0">
                    <a:solidFill>
                      <a:srgbClr val="FF0000"/>
                    </a:solidFill>
                    <a:cs typeface="B Nazanin" panose="00000400000000000000" pitchFamily="2" charset="-78"/>
                  </a:rPr>
                  <a:t>کانال های خروجی زیاد می شود</a:t>
                </a:r>
                <a:r>
                  <a:rPr lang="fa-IR" sz="2400" dirty="0" smtClean="0">
                    <a:solidFill>
                      <a:srgbClr val="FF0000"/>
                    </a:solidFill>
                    <a:cs typeface="B Nazanin" panose="00000400000000000000" pitchFamily="2" charset="-78"/>
                  </a:rPr>
                  <a:t>.</a:t>
                </a:r>
              </a:p>
              <a:p>
                <a:pPr algn="just" rtl="1"/>
                <a:r>
                  <a:rPr lang="fa-IR" sz="2400" dirty="0" smtClean="0">
                    <a:solidFill>
                      <a:srgbClr val="00B050"/>
                    </a:solidFill>
                    <a:cs typeface="B Nazanin" panose="00000400000000000000" pitchFamily="2" charset="-78"/>
                  </a:rPr>
                  <a:t>راه حل: ویژگی </a:t>
                </a:r>
                <a:r>
                  <a:rPr lang="fa-IR" sz="2400" dirty="0">
                    <a:solidFill>
                      <a:srgbClr val="00B050"/>
                    </a:solidFill>
                    <a:cs typeface="B Nazanin" panose="00000400000000000000" pitchFamily="2" charset="-78"/>
                  </a:rPr>
                  <a:t>هایی که از نظر مقیاس با یکدیگر متناظر </a:t>
                </a:r>
                <a:r>
                  <a:rPr lang="fa-IR" sz="2400" dirty="0" smtClean="0">
                    <a:solidFill>
                      <a:srgbClr val="00B050"/>
                    </a:solidFill>
                    <a:cs typeface="B Nazanin" panose="00000400000000000000" pitchFamily="2" charset="-78"/>
                  </a:rPr>
                  <a:t>هستند؛ </a:t>
                </a:r>
                <a:r>
                  <a:rPr lang="fa-IR" sz="2400" dirty="0">
                    <a:solidFill>
                      <a:srgbClr val="00B050"/>
                    </a:solidFill>
                    <a:cs typeface="B Nazanin" panose="00000400000000000000" pitchFamily="2" charset="-78"/>
                  </a:rPr>
                  <a:t>به صورت دو به دو بهم اضافه کنیم و سپس عمیات </a:t>
                </a:r>
                <a:r>
                  <a:rPr lang="en-US" sz="2400" dirty="0" err="1">
                    <a:solidFill>
                      <a:srgbClr val="00B050"/>
                    </a:solidFill>
                    <a:cs typeface="B Nazanin" panose="00000400000000000000" pitchFamily="2" charset="-78"/>
                  </a:rPr>
                  <a:t>upsampling</a:t>
                </a:r>
                <a:r>
                  <a:rPr lang="en-US" sz="2400" dirty="0">
                    <a:solidFill>
                      <a:srgbClr val="00B050"/>
                    </a:solidFill>
                    <a:cs typeface="B Nazanin" panose="00000400000000000000" pitchFamily="2" charset="-78"/>
                  </a:rPr>
                  <a:t>  </a:t>
                </a:r>
                <a:r>
                  <a:rPr lang="fa-IR" sz="2400" dirty="0">
                    <a:solidFill>
                      <a:srgbClr val="00B050"/>
                    </a:solidFill>
                    <a:cs typeface="B Nazanin" panose="00000400000000000000" pitchFamily="2" charset="-78"/>
                  </a:rPr>
                  <a:t> و </a:t>
                </a:r>
                <a:r>
                  <a:rPr lang="en-US" sz="2400" dirty="0">
                    <a:solidFill>
                      <a:srgbClr val="00B050"/>
                    </a:solidFill>
                    <a:cs typeface="B Nazanin" panose="00000400000000000000" pitchFamily="2" charset="-78"/>
                  </a:rPr>
                  <a:t>concatenation</a:t>
                </a:r>
                <a:r>
                  <a:rPr lang="fa-IR" sz="2400" dirty="0">
                    <a:solidFill>
                      <a:srgbClr val="00B050"/>
                    </a:solidFill>
                    <a:cs typeface="B Nazanin" panose="00000400000000000000" pitchFamily="2" charset="-78"/>
                  </a:rPr>
                  <a:t> را انجام دهیم. در این صورت تعداد کانال </a:t>
                </a:r>
                <a:r>
                  <a:rPr lang="fa-IR" sz="2400" dirty="0" smtClean="0">
                    <a:solidFill>
                      <a:srgbClr val="00B050"/>
                    </a:solidFill>
                    <a:cs typeface="B Nazanin" panose="00000400000000000000" pitchFamily="2" charset="-78"/>
                  </a:rPr>
                  <a:t>ها کاهش </a:t>
                </a:r>
                <a:r>
                  <a:rPr lang="fa-IR" sz="2400" dirty="0">
                    <a:solidFill>
                      <a:srgbClr val="00B050"/>
                    </a:solidFill>
                    <a:cs typeface="B Nazanin" panose="00000400000000000000" pitchFamily="2" charset="-78"/>
                  </a:rPr>
                  <a:t>می یابد. </a:t>
                </a:r>
                <a:endParaRPr lang="en-US" sz="2400" dirty="0">
                  <a:solidFill>
                    <a:srgbClr val="00B050"/>
                  </a:solidFill>
                  <a:cs typeface="B Nazanin" panose="00000400000000000000" pitchFamily="2" charset="-78"/>
                </a:endParaRPr>
              </a:p>
              <a:p>
                <a:pPr algn="r"/>
                <a:endParaRPr lang="en-US" sz="2400" dirty="0">
                  <a:cs typeface="B Nazanin" panose="00000400000000000000" pitchFamily="2" charset="-78"/>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606" t="-1364" r="-187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8087783-62FF-446C-A2E4-4C6B0B0DE16F}" type="slidenum">
              <a:rPr lang="en-US" smtClean="0"/>
              <a:t>22</a:t>
            </a:fld>
            <a:endParaRPr lang="en-US"/>
          </a:p>
        </p:txBody>
      </p:sp>
    </p:spTree>
    <p:extLst>
      <p:ext uri="{BB962C8B-B14F-4D97-AF65-F5344CB8AC3E}">
        <p14:creationId xmlns:p14="http://schemas.microsoft.com/office/powerpoint/2010/main" val="301621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t>FFM</a:t>
            </a:r>
            <a:endParaRPr lang="en-US" dirty="0"/>
          </a:p>
        </p:txBody>
      </p:sp>
      <p:sp>
        <p:nvSpPr>
          <p:cNvPr id="3" name="Slide Number Placeholder 2"/>
          <p:cNvSpPr>
            <a:spLocks noGrp="1"/>
          </p:cNvSpPr>
          <p:nvPr>
            <p:ph type="sldNum" sz="quarter" idx="12"/>
          </p:nvPr>
        </p:nvSpPr>
        <p:spPr/>
        <p:txBody>
          <a:bodyPr/>
          <a:lstStyle/>
          <a:p>
            <a:fld id="{18087783-62FF-446C-A2E4-4C6B0B0DE16F}" type="slidenum">
              <a:rPr lang="en-US" smtClean="0"/>
              <a:t>23</a:t>
            </a:fld>
            <a:endParaRPr lang="en-US"/>
          </a:p>
        </p:txBody>
      </p:sp>
      <p:pic>
        <p:nvPicPr>
          <p:cNvPr id="4" name="Picture 3"/>
          <p:cNvPicPr>
            <a:picLocks noChangeAspect="1"/>
          </p:cNvPicPr>
          <p:nvPr/>
        </p:nvPicPr>
        <p:blipFill>
          <a:blip r:embed="rId2"/>
          <a:stretch>
            <a:fillRect/>
          </a:stretch>
        </p:blipFill>
        <p:spPr>
          <a:xfrm>
            <a:off x="3123632" y="2128837"/>
            <a:ext cx="6005695" cy="3430299"/>
          </a:xfrm>
          <a:prstGeom prst="rect">
            <a:avLst/>
          </a:prstGeom>
        </p:spPr>
      </p:pic>
    </p:spTree>
    <p:extLst>
      <p:ext uri="{BB962C8B-B14F-4D97-AF65-F5344CB8AC3E}">
        <p14:creationId xmlns:p14="http://schemas.microsoft.com/office/powerpoint/2010/main" val="55672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معماری کلی </a:t>
            </a:r>
            <a:r>
              <a:rPr lang="en-US" dirty="0" smtClean="0">
                <a:cs typeface="B Nazanin" panose="00000400000000000000" pitchFamily="2" charset="-78"/>
              </a:rPr>
              <a:t>PAN</a:t>
            </a:r>
            <a:endParaRPr lang="en-US" dirty="0">
              <a:cs typeface="B Nazanin" panose="00000400000000000000" pitchFamily="2" charset="-78"/>
            </a:endParaRPr>
          </a:p>
        </p:txBody>
      </p:sp>
      <p:sp>
        <p:nvSpPr>
          <p:cNvPr id="3" name="Slide Number Placeholder 2"/>
          <p:cNvSpPr>
            <a:spLocks noGrp="1"/>
          </p:cNvSpPr>
          <p:nvPr>
            <p:ph type="sldNum" sz="quarter" idx="12"/>
          </p:nvPr>
        </p:nvSpPr>
        <p:spPr/>
        <p:txBody>
          <a:bodyPr/>
          <a:lstStyle/>
          <a:p>
            <a:fld id="{18087783-62FF-446C-A2E4-4C6B0B0DE16F}" type="slidenum">
              <a:rPr lang="en-US" smtClean="0"/>
              <a:t>24</a:t>
            </a:fld>
            <a:endParaRPr lang="en-US"/>
          </a:p>
        </p:txBody>
      </p:sp>
      <p:pic>
        <p:nvPicPr>
          <p:cNvPr id="4" name="Picture 3"/>
          <p:cNvPicPr>
            <a:picLocks noChangeAspect="1"/>
          </p:cNvPicPr>
          <p:nvPr/>
        </p:nvPicPr>
        <p:blipFill>
          <a:blip r:embed="rId2"/>
          <a:stretch>
            <a:fillRect/>
          </a:stretch>
        </p:blipFill>
        <p:spPr>
          <a:xfrm>
            <a:off x="915006" y="1737360"/>
            <a:ext cx="10240674" cy="4488694"/>
          </a:xfrm>
          <a:prstGeom prst="rect">
            <a:avLst/>
          </a:prstGeom>
        </p:spPr>
      </p:pic>
    </p:spTree>
    <p:extLst>
      <p:ext uri="{BB962C8B-B14F-4D97-AF65-F5344CB8AC3E}">
        <p14:creationId xmlns:p14="http://schemas.microsoft.com/office/powerpoint/2010/main" val="390400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b="1" dirty="0"/>
              <a:t>Pixel </a:t>
            </a:r>
            <a:r>
              <a:rPr lang="en-US" b="1" dirty="0" smtClean="0"/>
              <a:t>Aggregation</a:t>
            </a:r>
            <a:endParaRPr lang="en-US" dirty="0"/>
          </a:p>
        </p:txBody>
      </p:sp>
      <p:sp>
        <p:nvSpPr>
          <p:cNvPr id="3" name="Content Placeholder 2"/>
          <p:cNvSpPr>
            <a:spLocks noGrp="1"/>
          </p:cNvSpPr>
          <p:nvPr>
            <p:ph idx="1"/>
          </p:nvPr>
        </p:nvSpPr>
        <p:spPr/>
        <p:txBody>
          <a:bodyPr>
            <a:normAutofit/>
          </a:bodyPr>
          <a:lstStyle/>
          <a:p>
            <a:pPr algn="just" rtl="1">
              <a:buFont typeface="Wingdings" panose="05000000000000000000" pitchFamily="2" charset="2"/>
              <a:buChar char="Ø"/>
            </a:pPr>
            <a:r>
              <a:rPr lang="fa-IR" sz="2400" dirty="0" smtClean="0">
                <a:cs typeface="B Nazanin" panose="00000400000000000000" pitchFamily="2" charset="-78"/>
              </a:rPr>
              <a:t>معمولا </a:t>
            </a:r>
            <a:r>
              <a:rPr lang="fa-IR" sz="2400" dirty="0">
                <a:cs typeface="B Nazanin" panose="00000400000000000000" pitchFamily="2" charset="-78"/>
              </a:rPr>
              <a:t>برای یک متن در تصویر چندین کاندید نزدیک بهم بدست می آید که ما باید از این کاندید ها یکی را انتخاب کنیم. که در اینجا برای این کار از روش </a:t>
            </a:r>
            <a:r>
              <a:rPr lang="en-US" sz="2400" b="1" dirty="0">
                <a:cs typeface="B Nazanin" panose="00000400000000000000" pitchFamily="2" charset="-78"/>
              </a:rPr>
              <a:t>pixel aggregation</a:t>
            </a:r>
            <a:r>
              <a:rPr lang="fa-IR" sz="2400" dirty="0">
                <a:cs typeface="B Nazanin" panose="00000400000000000000" pitchFamily="2" charset="-78"/>
              </a:rPr>
              <a:t> استفاده می کنیم. </a:t>
            </a:r>
            <a:endParaRPr lang="en-US" sz="2400" dirty="0" smtClean="0">
              <a:cs typeface="B Nazanin" panose="00000400000000000000" pitchFamily="2" charset="-78"/>
            </a:endParaRPr>
          </a:p>
          <a:p>
            <a:pPr algn="just" rtl="1">
              <a:buFont typeface="Wingdings" panose="05000000000000000000" pitchFamily="2" charset="2"/>
              <a:buChar char="Ø"/>
            </a:pPr>
            <a:r>
              <a:rPr lang="fa-IR" sz="2400" dirty="0" smtClean="0">
                <a:cs typeface="B Nazanin" panose="00000400000000000000" pitchFamily="2" charset="-78"/>
              </a:rPr>
              <a:t>ایده </a:t>
            </a:r>
            <a:r>
              <a:rPr lang="fa-IR" sz="2400" dirty="0">
                <a:cs typeface="B Nazanin" panose="00000400000000000000" pitchFamily="2" charset="-78"/>
              </a:rPr>
              <a:t>ی این روش استفاده از </a:t>
            </a:r>
            <a:r>
              <a:rPr lang="en-US" sz="2400" dirty="0">
                <a:cs typeface="B Nazanin" panose="00000400000000000000" pitchFamily="2" charset="-78"/>
              </a:rPr>
              <a:t>kernel</a:t>
            </a:r>
            <a:r>
              <a:rPr lang="fa-IR" sz="2400" dirty="0">
                <a:cs typeface="B Nazanin" panose="00000400000000000000" pitchFamily="2" charset="-78"/>
              </a:rPr>
              <a:t> است که به خوبی نشان دهنده ی یک نمونه خاص از متن در تصویر </a:t>
            </a:r>
            <a:r>
              <a:rPr lang="fa-IR" sz="2400" dirty="0" smtClean="0">
                <a:cs typeface="B Nazanin" panose="00000400000000000000" pitchFamily="2" charset="-78"/>
              </a:rPr>
              <a:t>است.</a:t>
            </a:r>
            <a:r>
              <a:rPr lang="en-US" sz="2400" dirty="0">
                <a:cs typeface="B Nazanin" panose="00000400000000000000" pitchFamily="2" charset="-78"/>
              </a:rPr>
              <a:t> </a:t>
            </a:r>
            <a:r>
              <a:rPr lang="fa-IR" sz="2400" dirty="0" smtClean="0">
                <a:cs typeface="B Nazanin" panose="00000400000000000000" pitchFamily="2" charset="-78"/>
              </a:rPr>
              <a:t>یک </a:t>
            </a:r>
            <a:r>
              <a:rPr lang="en-US" sz="2400" dirty="0">
                <a:cs typeface="B Nazanin" panose="00000400000000000000" pitchFamily="2" charset="-78"/>
              </a:rPr>
              <a:t>kernel</a:t>
            </a:r>
            <a:r>
              <a:rPr lang="fa-IR" sz="2400" b="1" dirty="0">
                <a:cs typeface="B Nazanin" panose="00000400000000000000" pitchFamily="2" charset="-78"/>
              </a:rPr>
              <a:t> یک کاندید کامل از متن نیست</a:t>
            </a:r>
            <a:r>
              <a:rPr lang="fa-IR" sz="2400" dirty="0">
                <a:cs typeface="B Nazanin" panose="00000400000000000000" pitchFamily="2" charset="-78"/>
              </a:rPr>
              <a:t>. بنابراین لازم است که کاندید کامل متن را از روی </a:t>
            </a:r>
            <a:r>
              <a:rPr lang="en-US" sz="2400" dirty="0">
                <a:cs typeface="B Nazanin" panose="00000400000000000000" pitchFamily="2" charset="-78"/>
              </a:rPr>
              <a:t>kernel</a:t>
            </a:r>
            <a:r>
              <a:rPr lang="fa-IR" sz="2400" dirty="0">
                <a:cs typeface="B Nazanin" panose="00000400000000000000" pitchFamily="2" charset="-78"/>
              </a:rPr>
              <a:t> بازسازی کنیم و برای این کار باید پیکسل های موجود در کاندید های متن را با </a:t>
            </a:r>
            <a:r>
              <a:rPr lang="en-US" sz="2400" dirty="0">
                <a:cs typeface="B Nazanin" panose="00000400000000000000" pitchFamily="2" charset="-78"/>
              </a:rPr>
              <a:t>kernel</a:t>
            </a:r>
            <a:r>
              <a:rPr lang="fa-IR" sz="2400" dirty="0">
                <a:cs typeface="B Nazanin" panose="00000400000000000000" pitchFamily="2" charset="-78"/>
              </a:rPr>
              <a:t> ادغام کنیم</a:t>
            </a:r>
            <a:r>
              <a:rPr lang="fa-IR" sz="2400" dirty="0" smtClean="0">
                <a:cs typeface="B Nazanin" panose="00000400000000000000" pitchFamily="2" charset="-78"/>
              </a:rPr>
              <a:t>.</a:t>
            </a:r>
            <a:endParaRPr lang="en-US" sz="2400" dirty="0" smtClean="0">
              <a:cs typeface="B Nazanin" panose="00000400000000000000" pitchFamily="2" charset="-78"/>
            </a:endParaRPr>
          </a:p>
          <a:p>
            <a:pPr algn="just" rtl="1">
              <a:buFont typeface="Wingdings" panose="05000000000000000000" pitchFamily="2" charset="2"/>
              <a:buChar char="Ø"/>
            </a:pPr>
            <a:r>
              <a:rPr lang="fa-IR" sz="2400" dirty="0" smtClean="0">
                <a:cs typeface="B Nazanin" panose="00000400000000000000" pitchFamily="2" charset="-78"/>
              </a:rPr>
              <a:t> </a:t>
            </a:r>
            <a:r>
              <a:rPr lang="fa-IR" sz="2400" dirty="0">
                <a:cs typeface="B Nazanin" panose="00000400000000000000" pitchFamily="2" charset="-78"/>
              </a:rPr>
              <a:t>در این ایده از روش </a:t>
            </a:r>
            <a:r>
              <a:rPr lang="en-US" sz="2400" b="1" dirty="0">
                <a:cs typeface="B Nazanin" panose="00000400000000000000" pitchFamily="2" charset="-78"/>
              </a:rPr>
              <a:t>clustering</a:t>
            </a:r>
            <a:r>
              <a:rPr lang="fa-IR" sz="2400" dirty="0">
                <a:cs typeface="B Nazanin" panose="00000400000000000000" pitchFamily="2" charset="-78"/>
              </a:rPr>
              <a:t> الهام گرفته شده است که هر نمونه از متن یک </a:t>
            </a:r>
            <a:r>
              <a:rPr lang="en-US" sz="2400" dirty="0">
                <a:cs typeface="B Nazanin" panose="00000400000000000000" pitchFamily="2" charset="-78"/>
              </a:rPr>
              <a:t>cluster</a:t>
            </a:r>
            <a:r>
              <a:rPr lang="fa-IR" sz="2400" dirty="0">
                <a:cs typeface="B Nazanin" panose="00000400000000000000" pitchFamily="2" charset="-78"/>
              </a:rPr>
              <a:t> است و </a:t>
            </a:r>
            <a:r>
              <a:rPr lang="en-US" sz="2400" dirty="0">
                <a:cs typeface="B Nazanin" panose="00000400000000000000" pitchFamily="2" charset="-78"/>
              </a:rPr>
              <a:t>kernel</a:t>
            </a:r>
            <a:r>
              <a:rPr lang="fa-IR" sz="2400" dirty="0">
                <a:cs typeface="B Nazanin" panose="00000400000000000000" pitchFamily="2" charset="-78"/>
              </a:rPr>
              <a:t> </a:t>
            </a:r>
            <a:r>
              <a:rPr lang="fa-IR" sz="2400" dirty="0" smtClean="0">
                <a:cs typeface="B Nazanin" panose="00000400000000000000" pitchFamily="2" charset="-78"/>
              </a:rPr>
              <a:t>آن، </a:t>
            </a:r>
            <a:r>
              <a:rPr lang="fa-IR" sz="2400" dirty="0">
                <a:cs typeface="B Nazanin" panose="00000400000000000000" pitchFamily="2" charset="-78"/>
              </a:rPr>
              <a:t>مرکز این </a:t>
            </a:r>
            <a:r>
              <a:rPr lang="en-US" sz="2400" dirty="0">
                <a:cs typeface="B Nazanin" panose="00000400000000000000" pitchFamily="2" charset="-78"/>
              </a:rPr>
              <a:t>cluster</a:t>
            </a:r>
            <a:r>
              <a:rPr lang="fa-IR" sz="2400" dirty="0">
                <a:cs typeface="B Nazanin" panose="00000400000000000000" pitchFamily="2" charset="-78"/>
              </a:rPr>
              <a:t> می باشد. پیکسل های کاندید های متن هم نمونه هایی هستند که باید </a:t>
            </a:r>
            <a:r>
              <a:rPr lang="en-US" sz="2400" dirty="0">
                <a:cs typeface="B Nazanin" panose="00000400000000000000" pitchFamily="2" charset="-78"/>
              </a:rPr>
              <a:t>cluster</a:t>
            </a:r>
            <a:r>
              <a:rPr lang="fa-IR" sz="2400" dirty="0">
                <a:cs typeface="B Nazanin" panose="00000400000000000000" pitchFamily="2" charset="-78"/>
              </a:rPr>
              <a:t> شوند.  بنابراین فاصله ی پیکسل های متناظر با یک </a:t>
            </a:r>
            <a:r>
              <a:rPr lang="en-US" sz="2400" dirty="0">
                <a:cs typeface="B Nazanin" panose="00000400000000000000" pitchFamily="2" charset="-78"/>
              </a:rPr>
              <a:t>kernel</a:t>
            </a:r>
            <a:r>
              <a:rPr lang="fa-IR" sz="2400" dirty="0">
                <a:cs typeface="B Nazanin" panose="00000400000000000000" pitchFamily="2" charset="-78"/>
              </a:rPr>
              <a:t> بایدکوچک باشد.  </a:t>
            </a:r>
            <a:endParaRPr lang="en-US" sz="2400" dirty="0" smtClean="0">
              <a:cs typeface="B Nazanin" panose="00000400000000000000" pitchFamily="2" charset="-78"/>
            </a:endParaRPr>
          </a:p>
          <a:p>
            <a:pPr algn="just" rtl="1">
              <a:buFont typeface="Wingdings" panose="05000000000000000000" pitchFamily="2" charset="2"/>
              <a:buChar char="Ø"/>
            </a:pPr>
            <a:endParaRPr lang="en-US" sz="2400" dirty="0">
              <a:cs typeface="B Nazanin" panose="00000400000000000000" pitchFamily="2" charset="-78"/>
            </a:endParaRPr>
          </a:p>
        </p:txBody>
      </p:sp>
      <p:sp>
        <p:nvSpPr>
          <p:cNvPr id="4" name="Slide Number Placeholder 3"/>
          <p:cNvSpPr>
            <a:spLocks noGrp="1"/>
          </p:cNvSpPr>
          <p:nvPr>
            <p:ph type="sldNum" sz="quarter" idx="12"/>
          </p:nvPr>
        </p:nvSpPr>
        <p:spPr/>
        <p:txBody>
          <a:bodyPr/>
          <a:lstStyle/>
          <a:p>
            <a:fld id="{18087783-62FF-446C-A2E4-4C6B0B0DE16F}" type="slidenum">
              <a:rPr lang="en-US" smtClean="0"/>
              <a:t>25</a:t>
            </a:fld>
            <a:endParaRPr lang="en-US"/>
          </a:p>
        </p:txBody>
      </p:sp>
    </p:spTree>
    <p:extLst>
      <p:ext uri="{BB962C8B-B14F-4D97-AF65-F5344CB8AC3E}">
        <p14:creationId xmlns:p14="http://schemas.microsoft.com/office/powerpoint/2010/main" val="1161826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b="1" dirty="0"/>
              <a:t>Pixel Aggregation</a:t>
            </a:r>
            <a:endParaRPr lang="en-US" dirty="0"/>
          </a:p>
        </p:txBody>
      </p:sp>
      <p:sp>
        <p:nvSpPr>
          <p:cNvPr id="3" name="Content Placeholder 2"/>
          <p:cNvSpPr>
            <a:spLocks noGrp="1"/>
          </p:cNvSpPr>
          <p:nvPr>
            <p:ph idx="1"/>
          </p:nvPr>
        </p:nvSpPr>
        <p:spPr/>
        <p:txBody>
          <a:bodyPr>
            <a:normAutofit/>
          </a:bodyPr>
          <a:lstStyle/>
          <a:p>
            <a:pPr algn="r" rtl="1"/>
            <a:r>
              <a:rPr lang="fa-IR" sz="2400" dirty="0">
                <a:cs typeface="B Nazanin" panose="00000400000000000000" pitchFamily="2" charset="-78"/>
              </a:rPr>
              <a:t>در زمان آموزش، خطای تجمیع به صورت زیر تعریف می شود:</a:t>
            </a:r>
            <a:endParaRPr lang="en-US" sz="2400" dirty="0">
              <a:cs typeface="B Nazanin" panose="00000400000000000000" pitchFamily="2" charset="-78"/>
            </a:endParaRPr>
          </a:p>
          <a:p>
            <a:pPr algn="r" rtl="1"/>
            <a:endParaRPr lang="en-US" sz="2400" dirty="0">
              <a:cs typeface="B Nazanin" panose="00000400000000000000" pitchFamily="2" charset="-78"/>
            </a:endParaRPr>
          </a:p>
        </p:txBody>
      </p:sp>
      <p:sp>
        <p:nvSpPr>
          <p:cNvPr id="4" name="Slide Number Placeholder 3"/>
          <p:cNvSpPr>
            <a:spLocks noGrp="1"/>
          </p:cNvSpPr>
          <p:nvPr>
            <p:ph type="sldNum" sz="quarter" idx="12"/>
          </p:nvPr>
        </p:nvSpPr>
        <p:spPr/>
        <p:txBody>
          <a:bodyPr/>
          <a:lstStyle/>
          <a:p>
            <a:fld id="{18087783-62FF-446C-A2E4-4C6B0B0DE16F}" type="slidenum">
              <a:rPr lang="en-US" smtClean="0"/>
              <a:t>26</a:t>
            </a:fld>
            <a:endParaRPr lang="en-US"/>
          </a:p>
        </p:txBody>
      </p:sp>
      <mc:AlternateContent xmlns:mc="http://schemas.openxmlformats.org/markup-compatibility/2006" xmlns:a14="http://schemas.microsoft.com/office/drawing/2010/main">
        <mc:Choice Requires="a14">
          <p:sp>
            <p:nvSpPr>
              <p:cNvPr id="5" name="Rectangle 4"/>
              <p:cNvSpPr/>
              <p:nvPr/>
            </p:nvSpPr>
            <p:spPr>
              <a:xfrm>
                <a:off x="3438144" y="2631300"/>
                <a:ext cx="6263640" cy="117891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ℒ</m:t>
                          </m:r>
                        </m:e>
                        <m:sub>
                          <m:r>
                            <a:rPr lang="en-US" sz="2400" i="1">
                              <a:latin typeface="Cambria Math" panose="02040503050406030204" pitchFamily="18" charset="0"/>
                            </a:rPr>
                            <m:t>𝑎𝑔𝑔</m:t>
                          </m:r>
                        </m:sub>
                      </m:sSub>
                      <m:r>
                        <a:rPr lang="en-US" sz="2400" i="0">
                          <a:latin typeface="Cambria Math" panose="02040503050406030204" pitchFamily="18" charset="0"/>
                        </a:rPr>
                        <m:t>= </m:t>
                      </m:r>
                      <m:f>
                        <m:fPr>
                          <m:ctrlPr>
                            <a:rPr lang="en-US" sz="2400" i="1">
                              <a:latin typeface="Cambria Math" panose="02040503050406030204" pitchFamily="18" charset="0"/>
                            </a:rPr>
                          </m:ctrlPr>
                        </m:fPr>
                        <m:num>
                          <m:r>
                            <a:rPr lang="en-US" sz="2400" i="0">
                              <a:latin typeface="Cambria Math" panose="02040503050406030204" pitchFamily="18" charset="0"/>
                            </a:rPr>
                            <m:t>1</m:t>
                          </m:r>
                        </m:num>
                        <m:den>
                          <m:r>
                            <a:rPr lang="en-US" sz="2400" i="1">
                              <a:latin typeface="Cambria Math" panose="02040503050406030204" pitchFamily="18" charset="0"/>
                            </a:rPr>
                            <m:t>𝑁</m:t>
                          </m:r>
                        </m:den>
                      </m:f>
                      <m:r>
                        <a:rPr lang="en-US" sz="2400" i="0">
                          <a:latin typeface="Cambria Math" panose="02040503050406030204" pitchFamily="18" charset="0"/>
                        </a:rPr>
                        <m:t> </m:t>
                      </m:r>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𝑖</m:t>
                          </m:r>
                          <m:r>
                            <a:rPr lang="en-US" sz="2400" i="0">
                              <a:latin typeface="Cambria Math" panose="02040503050406030204" pitchFamily="18" charset="0"/>
                            </a:rPr>
                            <m:t>=</m:t>
                          </m:r>
                          <m:r>
                            <a:rPr lang="en-US" sz="2400" i="0">
                              <a:latin typeface="Cambria Math" panose="02040503050406030204" pitchFamily="18" charset="0"/>
                            </a:rPr>
                            <m:t>1</m:t>
                          </m:r>
                        </m:sub>
                        <m:sup>
                          <m:r>
                            <a:rPr lang="en-US" sz="2400" i="1">
                              <a:latin typeface="Cambria Math" panose="02040503050406030204" pitchFamily="18" charset="0"/>
                            </a:rPr>
                            <m:t>𝑁</m:t>
                          </m:r>
                        </m:sup>
                        <m:e>
                          <m:f>
                            <m:fPr>
                              <m:ctrlPr>
                                <a:rPr lang="en-US" sz="2400" i="1">
                                  <a:latin typeface="Cambria Math" panose="02040503050406030204" pitchFamily="18" charset="0"/>
                                </a:rPr>
                              </m:ctrlPr>
                            </m:fPr>
                            <m:num>
                              <m:r>
                                <a:rPr lang="en-US" sz="2400" i="0">
                                  <a:latin typeface="Cambria Math" panose="02040503050406030204" pitchFamily="18" charset="0"/>
                                </a:rPr>
                                <m:t>1</m:t>
                              </m:r>
                            </m:num>
                            <m:den>
                              <m:d>
                                <m:dPr>
                                  <m:begChr m:val="|"/>
                                  <m:end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𝑖</m:t>
                                      </m:r>
                                    </m:sub>
                                  </m:sSub>
                                </m:e>
                              </m:d>
                            </m:den>
                          </m:f>
                        </m:e>
                      </m:nary>
                      <m:r>
                        <a:rPr lang="en-US" sz="2400" i="0">
                          <a:latin typeface="Cambria Math" panose="02040503050406030204" pitchFamily="18" charset="0"/>
                        </a:rPr>
                        <m:t> </m:t>
                      </m:r>
                      <m:nary>
                        <m:naryPr>
                          <m:chr m:val="∑"/>
                          <m:limLoc m:val="undOvr"/>
                          <m:supHide m:val="on"/>
                          <m:ctrlPr>
                            <a:rPr lang="en-US" sz="2400" i="1">
                              <a:latin typeface="Cambria Math" panose="02040503050406030204" pitchFamily="18" charset="0"/>
                            </a:rPr>
                          </m:ctrlPr>
                        </m:naryPr>
                        <m:sub>
                          <m:r>
                            <a:rPr lang="en-US" sz="2400" i="1">
                              <a:latin typeface="Cambria Math" panose="02040503050406030204" pitchFamily="18" charset="0"/>
                            </a:rPr>
                            <m:t>𝑝</m:t>
                          </m:r>
                          <m:r>
                            <a:rPr lang="en-US" sz="2400" i="1">
                              <a:latin typeface="Cambria Math" panose="02040503050406030204" pitchFamily="18" charset="0"/>
                            </a:rPr>
                            <m:t>𝜖</m:t>
                          </m:r>
                          <m:sSub>
                            <m:sSubPr>
                              <m:ctrlPr>
                                <a:rPr lang="en-US" sz="2400" i="1">
                                  <a:latin typeface="Cambria Math" panose="02040503050406030204" pitchFamily="18" charset="0"/>
                                </a:rPr>
                              </m:ctrlPr>
                            </m:sSubPr>
                            <m:e>
                              <m:r>
                                <a:rPr lang="en-US" sz="2400" i="1">
                                  <a:latin typeface="Cambria Math" panose="02040503050406030204" pitchFamily="18" charset="0"/>
                                </a:rPr>
                                <m:t>𝑇</m:t>
                              </m:r>
                            </m:e>
                            <m:sub>
                              <m:r>
                                <a:rPr lang="en-US" sz="2400" i="1">
                                  <a:latin typeface="Cambria Math" panose="02040503050406030204" pitchFamily="18" charset="0"/>
                                </a:rPr>
                                <m:t>𝑖</m:t>
                              </m:r>
                            </m:sub>
                          </m:sSub>
                        </m:sub>
                        <m:sup/>
                        <m:e>
                          <m:func>
                            <m:funcPr>
                              <m:ctrlPr>
                                <a:rPr lang="en-US" sz="2400" i="1">
                                  <a:latin typeface="Cambria Math" panose="02040503050406030204" pitchFamily="18" charset="0"/>
                                </a:rPr>
                              </m:ctrlPr>
                            </m:funcPr>
                            <m:fName>
                              <m:r>
                                <m:rPr>
                                  <m:sty m:val="p"/>
                                </m:rPr>
                                <a:rPr lang="en-US" sz="2400" i="0">
                                  <a:latin typeface="Cambria Math" panose="02040503050406030204" pitchFamily="18" charset="0"/>
                                </a:rPr>
                                <m:t>ln</m:t>
                              </m:r>
                            </m:fName>
                            <m:e>
                              <m:d>
                                <m:dPr>
                                  <m:ctrlPr>
                                    <a:rPr lang="en-US" sz="2400" i="1">
                                      <a:latin typeface="Cambria Math" panose="02040503050406030204" pitchFamily="18" charset="0"/>
                                    </a:rPr>
                                  </m:ctrlPr>
                                </m:dPr>
                                <m:e>
                                  <m:r>
                                    <m:rPr>
                                      <m:sty m:val="p"/>
                                    </m:rPr>
                                    <a:rPr lang="en-US" sz="2400" i="0">
                                      <a:latin typeface="Cambria Math" panose="02040503050406030204" pitchFamily="18" charset="0"/>
                                    </a:rPr>
                                    <m:t>D</m:t>
                                  </m:r>
                                  <m:d>
                                    <m:dPr>
                                      <m:ctrlPr>
                                        <a:rPr lang="en-US" sz="2400" i="1">
                                          <a:latin typeface="Cambria Math" panose="02040503050406030204" pitchFamily="18" charset="0"/>
                                        </a:rPr>
                                      </m:ctrlPr>
                                    </m:dPr>
                                    <m:e>
                                      <m:r>
                                        <a:rPr lang="en-US" sz="2400" i="1">
                                          <a:latin typeface="Cambria Math" panose="02040503050406030204" pitchFamily="18" charset="0"/>
                                        </a:rPr>
                                        <m:t>𝑝</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𝑖</m:t>
                                          </m:r>
                                        </m:sub>
                                      </m:sSub>
                                    </m:e>
                                  </m:d>
                                  <m:r>
                                    <a:rPr lang="en-US" sz="2400" i="0">
                                      <a:latin typeface="Cambria Math" panose="02040503050406030204" pitchFamily="18" charset="0"/>
                                    </a:rPr>
                                    <m:t>+</m:t>
                                  </m:r>
                                  <m:r>
                                    <a:rPr lang="en-US" sz="2400" i="0">
                                      <a:latin typeface="Cambria Math" panose="02040503050406030204" pitchFamily="18" charset="0"/>
                                    </a:rPr>
                                    <m:t>1</m:t>
                                  </m:r>
                                </m:e>
                              </m:d>
                            </m:e>
                          </m:func>
                        </m:e>
                      </m:nary>
                    </m:oMath>
                  </m:oMathPara>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3438144" y="2631300"/>
                <a:ext cx="6263640" cy="1178912"/>
              </a:xfrm>
              <a:prstGeom prst="rect">
                <a:avLst/>
              </a:prstGeom>
              <a:blipFill>
                <a:blip r:embed="rId2"/>
                <a:stretch>
                  <a:fillRect/>
                </a:stretch>
              </a:blipFill>
            </p:spPr>
            <p:txBody>
              <a:bodyPr/>
              <a:lstStyle/>
              <a:p>
                <a:r>
                  <a:rPr lang="en-US">
                    <a:noFill/>
                  </a:rPr>
                  <a:t> </a:t>
                </a:r>
              </a:p>
            </p:txBody>
          </p:sp>
        </mc:Fallback>
      </mc:AlternateContent>
      <p:sp>
        <p:nvSpPr>
          <p:cNvPr id="6" name="Rectangle 5"/>
          <p:cNvSpPr/>
          <p:nvPr/>
        </p:nvSpPr>
        <p:spPr>
          <a:xfrm>
            <a:off x="5125212" y="3267894"/>
            <a:ext cx="274320" cy="3383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657600" y="3518476"/>
            <a:ext cx="1887055" cy="400110"/>
          </a:xfrm>
          <a:prstGeom prst="rect">
            <a:avLst/>
          </a:prstGeom>
          <a:noFill/>
        </p:spPr>
        <p:txBody>
          <a:bodyPr wrap="none" rtlCol="0">
            <a:spAutoFit/>
          </a:bodyPr>
          <a:lstStyle/>
          <a:p>
            <a:r>
              <a:rPr lang="fa-IR" sz="2000" dirty="0">
                <a:solidFill>
                  <a:srgbClr val="FF0000"/>
                </a:solidFill>
                <a:cs typeface="B Nazanin" panose="00000400000000000000" pitchFamily="2" charset="-78"/>
              </a:rPr>
              <a:t> تعداد نمونه های متن</a:t>
            </a:r>
            <a:endParaRPr lang="en-US" sz="2000" dirty="0">
              <a:solidFill>
                <a:srgbClr val="FF0000"/>
              </a:solidFill>
              <a:cs typeface="B Nazanin" panose="00000400000000000000" pitchFamily="2" charset="-78"/>
            </a:endParaRPr>
          </a:p>
        </p:txBody>
      </p:sp>
      <p:sp>
        <p:nvSpPr>
          <p:cNvPr id="8" name="Rectangle 7"/>
          <p:cNvSpPr/>
          <p:nvPr/>
        </p:nvSpPr>
        <p:spPr>
          <a:xfrm>
            <a:off x="6030468" y="3267894"/>
            <a:ext cx="274320" cy="3383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029232" y="3765924"/>
            <a:ext cx="1797287" cy="400110"/>
          </a:xfrm>
          <a:prstGeom prst="rect">
            <a:avLst/>
          </a:prstGeom>
          <a:noFill/>
        </p:spPr>
        <p:txBody>
          <a:bodyPr wrap="none" rtlCol="0">
            <a:spAutoFit/>
          </a:bodyPr>
          <a:lstStyle/>
          <a:p>
            <a:pPr algn="r" rtl="1"/>
            <a:r>
              <a:rPr lang="fa-IR" sz="2000" dirty="0">
                <a:solidFill>
                  <a:srgbClr val="FF0000"/>
                </a:solidFill>
                <a:cs typeface="B Nazanin" panose="00000400000000000000" pitchFamily="2" charset="-78"/>
              </a:rPr>
              <a:t>با </a:t>
            </a:r>
            <a:r>
              <a:rPr lang="en-US" sz="2000" dirty="0" err="1">
                <a:solidFill>
                  <a:srgbClr val="FF0000"/>
                </a:solidFill>
                <a:cs typeface="B Nazanin" panose="00000400000000000000" pitchFamily="2" charset="-78"/>
              </a:rPr>
              <a:t>i</a:t>
            </a:r>
            <a:r>
              <a:rPr lang="fa-IR" sz="2000" dirty="0">
                <a:solidFill>
                  <a:srgbClr val="FF0000"/>
                </a:solidFill>
                <a:cs typeface="B Nazanin" panose="00000400000000000000" pitchFamily="2" charset="-78"/>
              </a:rPr>
              <a:t>امین نمونه از متن</a:t>
            </a:r>
            <a:endParaRPr lang="en-US" sz="2000" dirty="0">
              <a:solidFill>
                <a:srgbClr val="FF0000"/>
              </a:solidFill>
              <a:cs typeface="B Nazanin" panose="00000400000000000000" pitchFamily="2" charset="-78"/>
            </a:endParaRPr>
          </a:p>
        </p:txBody>
      </p:sp>
      <p:sp>
        <p:nvSpPr>
          <p:cNvPr id="10" name="Rectangle 9"/>
          <p:cNvSpPr/>
          <p:nvPr/>
        </p:nvSpPr>
        <p:spPr>
          <a:xfrm>
            <a:off x="7388352" y="3049568"/>
            <a:ext cx="960088" cy="3611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p:cNvSpPr txBox="1"/>
              <p:nvPr/>
            </p:nvSpPr>
            <p:spPr>
              <a:xfrm>
                <a:off x="7086600" y="3547598"/>
                <a:ext cx="1783571" cy="707886"/>
              </a:xfrm>
              <a:prstGeom prst="rect">
                <a:avLst/>
              </a:prstGeom>
              <a:noFill/>
            </p:spPr>
            <p:txBody>
              <a:bodyPr wrap="square" rtlCol="0">
                <a:spAutoFit/>
              </a:bodyPr>
              <a:lstStyle/>
              <a:p>
                <a:pPr algn="r" rtl="1"/>
                <a:r>
                  <a:rPr lang="fa-IR" sz="2000" dirty="0" smtClean="0">
                    <a:solidFill>
                      <a:srgbClr val="FF0000"/>
                    </a:solidFill>
                    <a:cs typeface="B Nazanin" panose="00000400000000000000" pitchFamily="2" charset="-78"/>
                  </a:rPr>
                  <a:t> فاصله ی پیکسل</a:t>
                </a:r>
                <a:r>
                  <a:rPr lang="en-US" sz="2000" dirty="0">
                    <a:solidFill>
                      <a:srgbClr val="FF0000"/>
                    </a:solidFill>
                    <a:cs typeface="B Nazanin" panose="00000400000000000000" pitchFamily="2" charset="-78"/>
                  </a:rPr>
                  <a:t> p</a:t>
                </a:r>
                <a:r>
                  <a:rPr lang="fa-IR" sz="2000" dirty="0">
                    <a:solidFill>
                      <a:srgbClr val="FF0000"/>
                    </a:solidFill>
                    <a:cs typeface="B Nazanin" panose="00000400000000000000" pitchFamily="2" charset="-78"/>
                  </a:rPr>
                  <a:t> تا کرنل </a:t>
                </a:r>
                <a14:m>
                  <m:oMath xmlns:m="http://schemas.openxmlformats.org/officeDocument/2006/math">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𝐾</m:t>
                        </m:r>
                      </m:e>
                      <m:sub>
                        <m:r>
                          <a:rPr lang="en-US" sz="2000" i="1">
                            <a:solidFill>
                              <a:srgbClr val="FF0000"/>
                            </a:solidFill>
                            <a:latin typeface="Cambria Math" panose="02040503050406030204" pitchFamily="18" charset="0"/>
                          </a:rPr>
                          <m:t>𝑖</m:t>
                        </m:r>
                      </m:sub>
                    </m:sSub>
                  </m:oMath>
                </a14:m>
                <a:r>
                  <a:rPr lang="en-US" sz="2000" dirty="0">
                    <a:solidFill>
                      <a:srgbClr val="FF0000"/>
                    </a:solidFill>
                    <a:cs typeface="B Nazanin" panose="00000400000000000000" pitchFamily="2" charset="-78"/>
                  </a:rPr>
                  <a:t> </a:t>
                </a:r>
              </a:p>
            </p:txBody>
          </p:sp>
        </mc:Choice>
        <mc:Fallback xmlns="">
          <p:sp>
            <p:nvSpPr>
              <p:cNvPr id="11" name="TextBox 10"/>
              <p:cNvSpPr txBox="1">
                <a:spLocks noRot="1" noChangeAspect="1" noMove="1" noResize="1" noEditPoints="1" noAdjustHandles="1" noChangeArrowheads="1" noChangeShapeType="1" noTextEdit="1"/>
              </p:cNvSpPr>
              <p:nvPr/>
            </p:nvSpPr>
            <p:spPr>
              <a:xfrm>
                <a:off x="7086600" y="3547598"/>
                <a:ext cx="1783571" cy="707886"/>
              </a:xfrm>
              <a:prstGeom prst="rect">
                <a:avLst/>
              </a:prstGeom>
              <a:blipFill>
                <a:blip r:embed="rId3"/>
                <a:stretch>
                  <a:fillRect l="-2740" t="-8621" r="-3425" b="-163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3438144" y="4595778"/>
                <a:ext cx="6296724" cy="5911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400">
                          <a:latin typeface="Cambria Math" panose="02040503050406030204" pitchFamily="18" charset="0"/>
                        </a:rPr>
                        <m:t>D</m:t>
                      </m:r>
                      <m:d>
                        <m:dPr>
                          <m:ctrlPr>
                            <a:rPr lang="en-US" sz="2400" i="1">
                              <a:latin typeface="Cambria Math" panose="02040503050406030204" pitchFamily="18" charset="0"/>
                            </a:rPr>
                          </m:ctrlPr>
                        </m:dPr>
                        <m:e>
                          <m:r>
                            <a:rPr lang="en-US" sz="2400" i="1">
                              <a:latin typeface="Cambria Math" panose="02040503050406030204" pitchFamily="18" charset="0"/>
                            </a:rPr>
                            <m:t>𝑝</m:t>
                          </m:r>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𝑖</m:t>
                              </m:r>
                            </m:sub>
                          </m:sSub>
                        </m:e>
                      </m:d>
                      <m:r>
                        <a:rPr lang="en-US" sz="2400" i="0">
                          <a:latin typeface="Cambria Math" panose="02040503050406030204" pitchFamily="18" charset="0"/>
                        </a:rPr>
                        <m:t>=</m:t>
                      </m:r>
                      <m:sSup>
                        <m:sSupPr>
                          <m:ctrlPr>
                            <a:rPr lang="en-US" sz="2400" i="1">
                              <a:latin typeface="Cambria Math" panose="02040503050406030204" pitchFamily="18" charset="0"/>
                            </a:rPr>
                          </m:ctrlPr>
                        </m:sSupPr>
                        <m:e>
                          <m:d>
                            <m:dPr>
                              <m:begChr m:val=""/>
                              <m:ctrlPr>
                                <a:rPr lang="en-US" sz="2400" i="1">
                                  <a:latin typeface="Cambria Math" panose="02040503050406030204" pitchFamily="18" charset="0"/>
                                </a:rPr>
                              </m:ctrlPr>
                            </m:dPr>
                            <m:e>
                              <m:r>
                                <m:rPr>
                                  <m:sty m:val="p"/>
                                </m:rPr>
                                <a:rPr lang="en-US" sz="2400" i="0">
                                  <a:latin typeface="Cambria Math" panose="02040503050406030204" pitchFamily="18" charset="0"/>
                                </a:rPr>
                                <m:t>ma</m:t>
                              </m:r>
                              <m:func>
                                <m:funcPr>
                                  <m:ctrlPr>
                                    <a:rPr lang="en-US" sz="2400" i="1">
                                      <a:latin typeface="Cambria Math" panose="02040503050406030204" pitchFamily="18" charset="0"/>
                                    </a:rPr>
                                  </m:ctrlPr>
                                </m:funcPr>
                                <m:fName>
                                  <m:r>
                                    <m:rPr>
                                      <m:sty m:val="p"/>
                                    </m:rPr>
                                    <a:rPr lang="en-US" sz="2400" i="0">
                                      <a:latin typeface="Cambria Math" panose="02040503050406030204" pitchFamily="18" charset="0"/>
                                    </a:rPr>
                                    <m:t>x</m:t>
                                  </m:r>
                                </m:fName>
                                <m:e>
                                  <m:r>
                                    <a:rPr lang="en-US" sz="2400" i="0">
                                      <a:latin typeface="Cambria Math" panose="02040503050406030204" pitchFamily="18" charset="0"/>
                                    </a:rPr>
                                    <m:t>(</m:t>
                                  </m:r>
                                </m:e>
                              </m:func>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𝐹</m:t>
                                  </m:r>
                                  <m:d>
                                    <m:dPr>
                                      <m:ctrlPr>
                                        <a:rPr lang="en-US" sz="2400" i="1">
                                          <a:latin typeface="Cambria Math" panose="02040503050406030204" pitchFamily="18" charset="0"/>
                                        </a:rPr>
                                      </m:ctrlPr>
                                    </m:dPr>
                                    <m:e>
                                      <m:r>
                                        <a:rPr lang="en-US" sz="2400" i="1">
                                          <a:latin typeface="Cambria Math" panose="02040503050406030204" pitchFamily="18" charset="0"/>
                                        </a:rPr>
                                        <m:t>𝑝</m:t>
                                      </m:r>
                                    </m:e>
                                  </m:d>
                                  <m:r>
                                    <a:rPr lang="en-US" sz="2400" i="0">
                                      <a:latin typeface="Cambria Math" panose="02040503050406030204" pitchFamily="18" charset="0"/>
                                    </a:rPr>
                                    <m:t>− </m:t>
                                  </m:r>
                                  <m:r>
                                    <a:rPr lang="en-US" sz="2400" i="1">
                                      <a:latin typeface="Cambria Math" panose="02040503050406030204" pitchFamily="18" charset="0"/>
                                    </a:rPr>
                                    <m:t>𝐺</m:t>
                                  </m:r>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𝐾</m:t>
                                          </m:r>
                                        </m:e>
                                        <m:sub>
                                          <m:r>
                                            <a:rPr lang="en-US" sz="2400" i="1">
                                              <a:latin typeface="Cambria Math" panose="02040503050406030204" pitchFamily="18" charset="0"/>
                                            </a:rPr>
                                            <m:t>𝑖</m:t>
                                          </m:r>
                                        </m:sub>
                                      </m:sSub>
                                    </m:e>
                                  </m:d>
                                </m:e>
                              </m:d>
                              <m:r>
                                <a:rPr lang="en-US" sz="2400" i="0">
                                  <a:latin typeface="Cambria Math" panose="02040503050406030204" pitchFamily="18" charset="0"/>
                                </a:rPr>
                                <m:t> − </m:t>
                              </m:r>
                              <m:sSub>
                                <m:sSubPr>
                                  <m:ctrlPr>
                                    <a:rPr lang="en-US" sz="2400" i="1">
                                      <a:latin typeface="Cambria Math" panose="02040503050406030204" pitchFamily="18" charset="0"/>
                                    </a:rPr>
                                  </m:ctrlPr>
                                </m:sSubPr>
                                <m:e>
                                  <m:r>
                                    <a:rPr lang="en-US" sz="2400" i="1">
                                      <a:latin typeface="Cambria Math" panose="02040503050406030204" pitchFamily="18" charset="0"/>
                                    </a:rPr>
                                    <m:t>𝛿</m:t>
                                  </m:r>
                                </m:e>
                                <m:sub>
                                  <m:r>
                                    <a:rPr lang="en-US" sz="2400" i="1">
                                      <a:latin typeface="Cambria Math" panose="02040503050406030204" pitchFamily="18" charset="0"/>
                                    </a:rPr>
                                    <m:t>𝑎𝑔𝑔</m:t>
                                  </m:r>
                                </m:sub>
                              </m:sSub>
                              <m:r>
                                <a:rPr lang="en-US" sz="2400" i="0">
                                  <a:latin typeface="Cambria Math" panose="02040503050406030204" pitchFamily="18" charset="0"/>
                                </a:rPr>
                                <m:t>,</m:t>
                              </m:r>
                              <m:r>
                                <a:rPr lang="en-US" sz="2400" i="0">
                                  <a:latin typeface="Cambria Math" panose="02040503050406030204" pitchFamily="18" charset="0"/>
                                </a:rPr>
                                <m:t>0</m:t>
                              </m:r>
                            </m:e>
                          </m:d>
                        </m:e>
                        <m:sup>
                          <m:r>
                            <a:rPr lang="en-US" sz="2400" i="0">
                              <a:latin typeface="Cambria Math" panose="02040503050406030204" pitchFamily="18" charset="0"/>
                            </a:rPr>
                            <m:t>2</m:t>
                          </m:r>
                        </m:sup>
                      </m:sSup>
                    </m:oMath>
                  </m:oMathPara>
                </a14:m>
                <a:endParaRPr lang="en-US" sz="2400" dirty="0"/>
              </a:p>
            </p:txBody>
          </p:sp>
        </mc:Choice>
        <mc:Fallback xmlns="">
          <p:sp>
            <p:nvSpPr>
              <p:cNvPr id="12" name="Rectangle 11"/>
              <p:cNvSpPr>
                <a:spLocks noRot="1" noChangeAspect="1" noMove="1" noResize="1" noEditPoints="1" noAdjustHandles="1" noChangeArrowheads="1" noChangeShapeType="1" noTextEdit="1"/>
              </p:cNvSpPr>
              <p:nvPr/>
            </p:nvSpPr>
            <p:spPr>
              <a:xfrm>
                <a:off x="3438144" y="4595778"/>
                <a:ext cx="6296724" cy="591124"/>
              </a:xfrm>
              <a:prstGeom prst="rect">
                <a:avLst/>
              </a:prstGeom>
              <a:blipFill>
                <a:blip r:embed="rId4"/>
                <a:stretch>
                  <a:fillRect/>
                </a:stretch>
              </a:blipFill>
            </p:spPr>
            <p:txBody>
              <a:bodyPr/>
              <a:lstStyle/>
              <a:p>
                <a:r>
                  <a:rPr lang="en-US">
                    <a:noFill/>
                  </a:rPr>
                  <a:t> </a:t>
                </a:r>
              </a:p>
            </p:txBody>
          </p:sp>
        </mc:Fallback>
      </mc:AlternateContent>
      <p:sp>
        <p:nvSpPr>
          <p:cNvPr id="13" name="TextBox 12"/>
          <p:cNvSpPr txBox="1"/>
          <p:nvPr/>
        </p:nvSpPr>
        <p:spPr>
          <a:xfrm>
            <a:off x="4764082" y="4236555"/>
            <a:ext cx="2496196" cy="400110"/>
          </a:xfrm>
          <a:prstGeom prst="rect">
            <a:avLst/>
          </a:prstGeom>
          <a:noFill/>
        </p:spPr>
        <p:txBody>
          <a:bodyPr wrap="none" rtlCol="0">
            <a:spAutoFit/>
          </a:bodyPr>
          <a:lstStyle/>
          <a:p>
            <a:pPr algn="r" rtl="1"/>
            <a:r>
              <a:rPr lang="fa-IR" sz="2000" dirty="0">
                <a:solidFill>
                  <a:srgbClr val="FF0000"/>
                </a:solidFill>
                <a:cs typeface="B Nazanin" panose="00000400000000000000" pitchFamily="2" charset="-78"/>
              </a:rPr>
              <a:t>بردار مشابهت برای پیکسل </a:t>
            </a:r>
            <a:r>
              <a:rPr lang="en-US" sz="2000" dirty="0">
                <a:solidFill>
                  <a:srgbClr val="FF0000"/>
                </a:solidFill>
                <a:cs typeface="B Nazanin" panose="00000400000000000000" pitchFamily="2" charset="-78"/>
              </a:rPr>
              <a:t>p </a:t>
            </a:r>
          </a:p>
        </p:txBody>
      </p:sp>
      <p:sp>
        <p:nvSpPr>
          <p:cNvPr id="14" name="Rectangle 13"/>
          <p:cNvSpPr/>
          <p:nvPr/>
        </p:nvSpPr>
        <p:spPr>
          <a:xfrm>
            <a:off x="8348440" y="4726510"/>
            <a:ext cx="667544" cy="4452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961888" y="4745860"/>
            <a:ext cx="630936" cy="4044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958584" y="4745224"/>
            <a:ext cx="795528" cy="4082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p:cNvSpPr txBox="1"/>
              <p:nvPr/>
            </p:nvSpPr>
            <p:spPr>
              <a:xfrm>
                <a:off x="6461705" y="5160370"/>
                <a:ext cx="2385333" cy="400110"/>
              </a:xfrm>
              <a:prstGeom prst="rect">
                <a:avLst/>
              </a:prstGeom>
              <a:noFill/>
            </p:spPr>
            <p:txBody>
              <a:bodyPr wrap="none" rtlCol="0">
                <a:spAutoFit/>
              </a:bodyPr>
              <a:lstStyle/>
              <a:p>
                <a:pPr algn="r" rtl="1"/>
                <a:r>
                  <a:rPr lang="fa-IR" sz="2000" dirty="0" smtClean="0">
                    <a:solidFill>
                      <a:srgbClr val="FF0000"/>
                    </a:solidFill>
                    <a:cs typeface="B Nazanin" panose="00000400000000000000" pitchFamily="2" charset="-78"/>
                  </a:rPr>
                  <a:t>بردار مشابهت برای کرنل </a:t>
                </a:r>
                <a14:m>
                  <m:oMath xmlns:m="http://schemas.openxmlformats.org/officeDocument/2006/math">
                    <m:sSub>
                      <m:sSubPr>
                        <m:ctrlPr>
                          <a:rPr lang="en-US"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𝐾</m:t>
                        </m:r>
                      </m:e>
                      <m:sub>
                        <m:r>
                          <a:rPr lang="en-US" sz="2000" i="1">
                            <a:solidFill>
                              <a:srgbClr val="FF0000"/>
                            </a:solidFill>
                            <a:latin typeface="Cambria Math" panose="02040503050406030204" pitchFamily="18" charset="0"/>
                          </a:rPr>
                          <m:t>𝑖</m:t>
                        </m:r>
                      </m:sub>
                    </m:sSub>
                  </m:oMath>
                </a14:m>
                <a:endParaRPr lang="en-US" sz="2000" dirty="0">
                  <a:solidFill>
                    <a:srgbClr val="FF0000"/>
                  </a:solidFill>
                  <a:cs typeface="B Nazanin" panose="00000400000000000000" pitchFamily="2" charset="-78"/>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6461705" y="5160370"/>
                <a:ext cx="2385333" cy="400110"/>
              </a:xfrm>
              <a:prstGeom prst="rect">
                <a:avLst/>
              </a:prstGeom>
              <a:blipFill>
                <a:blip r:embed="rId5"/>
                <a:stretch>
                  <a:fillRect t="-6154" r="-2558" b="-30769"/>
                </a:stretch>
              </a:blipFill>
            </p:spPr>
            <p:txBody>
              <a:bodyPr/>
              <a:lstStyle/>
              <a:p>
                <a:r>
                  <a:rPr lang="en-US">
                    <a:noFill/>
                  </a:rPr>
                  <a:t> </a:t>
                </a:r>
              </a:p>
            </p:txBody>
          </p:sp>
        </mc:Fallback>
      </mc:AlternateContent>
      <p:sp>
        <p:nvSpPr>
          <p:cNvPr id="19" name="TextBox 18"/>
          <p:cNvSpPr txBox="1"/>
          <p:nvPr/>
        </p:nvSpPr>
        <p:spPr>
          <a:xfrm>
            <a:off x="8104353" y="4289234"/>
            <a:ext cx="963725" cy="400110"/>
          </a:xfrm>
          <a:prstGeom prst="rect">
            <a:avLst/>
          </a:prstGeom>
          <a:noFill/>
        </p:spPr>
        <p:txBody>
          <a:bodyPr wrap="none" rtlCol="0">
            <a:spAutoFit/>
          </a:bodyPr>
          <a:lstStyle/>
          <a:p>
            <a:r>
              <a:rPr lang="fa-IR" sz="2000" dirty="0">
                <a:solidFill>
                  <a:srgbClr val="FF0000"/>
                </a:solidFill>
                <a:cs typeface="B Nazanin" panose="00000400000000000000" pitchFamily="2" charset="-78"/>
              </a:rPr>
              <a:t>عدد </a:t>
            </a:r>
            <a:r>
              <a:rPr lang="fa-IR" sz="2000" dirty="0" smtClean="0">
                <a:solidFill>
                  <a:srgbClr val="FF0000"/>
                </a:solidFill>
                <a:cs typeface="B Nazanin" panose="00000400000000000000" pitchFamily="2" charset="-78"/>
              </a:rPr>
              <a:t>ثابت </a:t>
            </a:r>
            <a:endParaRPr lang="en-US" sz="2000" dirty="0">
              <a:solidFill>
                <a:srgbClr val="FF0000"/>
              </a:solidFill>
              <a:cs typeface="B Nazanin" panose="00000400000000000000" pitchFamily="2" charset="-78"/>
            </a:endParaRPr>
          </a:p>
        </p:txBody>
      </p:sp>
    </p:spTree>
    <p:extLst>
      <p:ext uri="{BB962C8B-B14F-4D97-AF65-F5344CB8AC3E}">
        <p14:creationId xmlns:p14="http://schemas.microsoft.com/office/powerpoint/2010/main" val="2254707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animBg="1"/>
      <p:bldP spid="9" grpId="0"/>
      <p:bldP spid="10" grpId="0" animBg="1"/>
      <p:bldP spid="11" grpId="0"/>
      <p:bldP spid="12" grpId="0"/>
      <p:bldP spid="13" grpId="0"/>
      <p:bldP spid="14" grpId="0" animBg="1"/>
      <p:bldP spid="16" grpId="0" animBg="1"/>
      <p:bldP spid="17" grpId="0" animBg="1"/>
      <p:bldP spid="18"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b="1" dirty="0"/>
              <a:t>Pixel Aggregation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algn="r" rtl="1"/>
                <a:r>
                  <a:rPr lang="fa-IR" sz="2400" dirty="0" smtClean="0">
                    <a:cs typeface="B Nazanin" panose="00000400000000000000" pitchFamily="2" charset="-78"/>
                  </a:rPr>
                  <a:t>علاوه بر خطای تجمیع لازم است که مراکز </a:t>
                </a:r>
                <a:r>
                  <a:rPr lang="en-US" sz="2400" dirty="0">
                    <a:cs typeface="B Nazanin" panose="00000400000000000000" pitchFamily="2" charset="-78"/>
                  </a:rPr>
                  <a:t>cluster</a:t>
                </a:r>
                <a:r>
                  <a:rPr lang="fa-IR" sz="2400" dirty="0">
                    <a:cs typeface="B Nazanin" panose="00000400000000000000" pitchFamily="2" charset="-78"/>
                  </a:rPr>
                  <a:t> ها به متمایز باشند به همین دلیل خطای دیگری به نام خطای تمایز نیز تعریف می کنیم که به صورت زیر بیان می شود</a:t>
                </a:r>
                <a:r>
                  <a:rPr lang="fa-IR" sz="2400" dirty="0" smtClean="0">
                    <a:cs typeface="B Nazanin" panose="00000400000000000000" pitchFamily="2" charset="-78"/>
                  </a:rPr>
                  <a:t>:</a:t>
                </a:r>
                <a:endParaRPr lang="en-US" sz="2400" dirty="0" smtClean="0">
                  <a:cs typeface="B Nazanin" panose="00000400000000000000" pitchFamily="2" charset="-78"/>
                </a:endParaRPr>
              </a:p>
              <a:p>
                <a:pPr algn="r" rtl="1"/>
                <a:endParaRPr lang="en-US" sz="2400" dirty="0">
                  <a:cs typeface="B Nazanin" panose="00000400000000000000" pitchFamily="2" charset="-78"/>
                </a:endParaRPr>
              </a:p>
              <a:p>
                <a:pPr algn="r" rtl="1"/>
                <a:endParaRPr lang="en-US" sz="2400" dirty="0" smtClean="0">
                  <a:cs typeface="B Nazanin" panose="00000400000000000000" pitchFamily="2" charset="-78"/>
                </a:endParaRPr>
              </a:p>
              <a:p>
                <a:pPr algn="r" rtl="1"/>
                <a:endParaRPr lang="en-US" sz="2400" dirty="0">
                  <a:cs typeface="B Nazanin" panose="00000400000000000000" pitchFamily="2" charset="-78"/>
                </a:endParaRPr>
              </a:p>
              <a:p>
                <a:pPr algn="r" rtl="1"/>
                <a:endParaRPr lang="en-US" sz="2400" dirty="0" smtClean="0">
                  <a:cs typeface="B Nazanin" panose="00000400000000000000" pitchFamily="2" charset="-78"/>
                </a:endParaRPr>
              </a:p>
              <a:p>
                <a:pPr algn="r" rtl="1"/>
                <a:endParaRPr lang="en-US" sz="2400" dirty="0">
                  <a:cs typeface="B Nazanin" panose="00000400000000000000" pitchFamily="2" charset="-78"/>
                </a:endParaRPr>
              </a:p>
              <a:p>
                <a:pPr algn="r" rtl="1"/>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ℒ</m:t>
                        </m:r>
                      </m:e>
                      <m:sub>
                        <m:r>
                          <a:rPr lang="en-US" sz="2400" i="1">
                            <a:latin typeface="Cambria Math" panose="02040503050406030204" pitchFamily="18" charset="0"/>
                          </a:rPr>
                          <m:t>𝑑𝑖𝑠</m:t>
                        </m:r>
                      </m:sub>
                    </m:sSub>
                  </m:oMath>
                </a14:m>
                <a:r>
                  <a:rPr lang="fa-IR" sz="2400" dirty="0">
                    <a:cs typeface="B Nazanin" panose="00000400000000000000" pitchFamily="2" charset="-78"/>
                  </a:rPr>
                  <a:t> سعی می کند که فاصله ی مراکز </a:t>
                </a:r>
                <a:r>
                  <a:rPr lang="en-US" sz="2400" dirty="0">
                    <a:cs typeface="B Nazanin" panose="00000400000000000000" pitchFamily="2" charset="-78"/>
                  </a:rPr>
                  <a:t>cluster</a:t>
                </a:r>
                <a:r>
                  <a:rPr lang="fa-IR" sz="2400" dirty="0">
                    <a:cs typeface="B Nazanin" panose="00000400000000000000" pitchFamily="2" charset="-78"/>
                  </a:rPr>
                  <a:t> ها کمتر از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 </m:t>
                        </m:r>
                        <m:r>
                          <a:rPr lang="en-US" sz="2400" i="1">
                            <a:latin typeface="Cambria Math" panose="02040503050406030204" pitchFamily="18" charset="0"/>
                          </a:rPr>
                          <m:t>𝛿</m:t>
                        </m:r>
                      </m:e>
                      <m:sub>
                        <m:r>
                          <a:rPr lang="en-US" sz="2400" i="1">
                            <a:latin typeface="Cambria Math" panose="02040503050406030204" pitchFamily="18" charset="0"/>
                          </a:rPr>
                          <m:t>𝑑𝑖𝑠</m:t>
                        </m:r>
                      </m:sub>
                    </m:sSub>
                  </m:oMath>
                </a14:m>
                <a:r>
                  <a:rPr lang="fa-IR" sz="2400" dirty="0">
                    <a:cs typeface="B Nazanin" panose="00000400000000000000" pitchFamily="2" charset="-78"/>
                  </a:rPr>
                  <a:t>نباشد که در اینجا به صورت تجربی مقدار آن را برای همه </a:t>
                </a:r>
                <a:r>
                  <a:rPr lang="fa-IR" sz="2400" dirty="0" smtClean="0">
                    <a:cs typeface="B Nazanin" panose="00000400000000000000" pitchFamily="2" charset="-78"/>
                  </a:rPr>
                  <a:t>ی </a:t>
                </a:r>
                <a:r>
                  <a:rPr lang="fa-IR" sz="2400" dirty="0">
                    <a:cs typeface="B Nazanin" panose="00000400000000000000" pitchFamily="2" charset="-78"/>
                  </a:rPr>
                  <a:t>آزمایش ها </a:t>
                </a:r>
                <a:r>
                  <a:rPr lang="fa-IR" sz="2400" dirty="0" smtClean="0">
                    <a:cs typeface="B Nazanin" panose="00000400000000000000" pitchFamily="2" charset="-78"/>
                  </a:rPr>
                  <a:t>برابر با 3 </a:t>
                </a:r>
                <a:r>
                  <a:rPr lang="fa-IR" sz="2400" dirty="0">
                    <a:cs typeface="B Nazanin" panose="00000400000000000000" pitchFamily="2" charset="-78"/>
                  </a:rPr>
                  <a:t>قرار داده شده است. </a:t>
                </a:r>
                <a:endParaRPr lang="en-US" sz="2400" dirty="0">
                  <a:cs typeface="B Nazanin" panose="00000400000000000000" pitchFamily="2" charset="-78"/>
                </a:endParaRPr>
              </a:p>
              <a:p>
                <a:pPr algn="r" rtl="1"/>
                <a:endParaRPr lang="en-US" sz="2400" dirty="0">
                  <a:cs typeface="B Nazanin" panose="00000400000000000000" pitchFamily="2" charset="-78"/>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2121" t="-3333" r="-187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18087783-62FF-446C-A2E4-4C6B0B0DE16F}" type="slidenum">
              <a:rPr lang="en-US" smtClean="0"/>
              <a:t>27</a:t>
            </a:fld>
            <a:endParaRPr lang="en-US"/>
          </a:p>
        </p:txBody>
      </p:sp>
      <mc:AlternateContent xmlns:mc="http://schemas.openxmlformats.org/markup-compatibility/2006" xmlns:a14="http://schemas.microsoft.com/office/drawing/2010/main">
        <mc:Choice Requires="a14">
          <p:sp>
            <p:nvSpPr>
              <p:cNvPr id="5" name="Rectangle 4"/>
              <p:cNvSpPr/>
              <p:nvPr/>
            </p:nvSpPr>
            <p:spPr>
              <a:xfrm>
                <a:off x="3078480" y="2950114"/>
                <a:ext cx="6096000" cy="1814599"/>
              </a:xfrm>
              <a:prstGeom prst="rect">
                <a:avLst/>
              </a:prstGeom>
            </p:spPr>
            <p:txBody>
              <a:bodyPr>
                <a:spAutoFit/>
              </a:bodyPr>
              <a:lstStyle/>
              <a:p>
                <a:pPr algn="just" rtl="1">
                  <a:lnSpc>
                    <a:spcPct val="107000"/>
                  </a:lnSpc>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ea typeface="CMSY7"/>
                              <a:cs typeface="Calibri" panose="020F0502020204030204" pitchFamily="34" charset="0"/>
                            </a:rPr>
                          </m:ctrlPr>
                        </m:sSubPr>
                        <m:e>
                          <m:r>
                            <a:rPr lang="en-US" i="1">
                              <a:solidFill>
                                <a:srgbClr val="000000"/>
                              </a:solidFill>
                              <a:latin typeface="Cambria Math" panose="02040503050406030204" pitchFamily="18" charset="0"/>
                              <a:ea typeface="CMSY7"/>
                              <a:cs typeface="Calibri" panose="020F0502020204030204" pitchFamily="34" charset="0"/>
                            </a:rPr>
                            <m:t>ℒ</m:t>
                          </m:r>
                        </m:e>
                        <m:sub>
                          <m:r>
                            <a:rPr lang="en-US" i="1">
                              <a:solidFill>
                                <a:srgbClr val="000000"/>
                              </a:solidFill>
                              <a:latin typeface="Cambria Math" panose="02040503050406030204" pitchFamily="18" charset="0"/>
                              <a:ea typeface="CMSY7"/>
                              <a:cs typeface="Calibri" panose="020F0502020204030204" pitchFamily="34" charset="0"/>
                            </a:rPr>
                            <m:t>𝑑𝑖𝑠</m:t>
                          </m:r>
                        </m:sub>
                      </m:sSub>
                      <m:r>
                        <a:rPr lang="en-US" i="1">
                          <a:solidFill>
                            <a:srgbClr val="000000"/>
                          </a:solidFill>
                          <a:latin typeface="Cambria Math" panose="02040503050406030204" pitchFamily="18" charset="0"/>
                          <a:ea typeface="CMSY7"/>
                          <a:cs typeface="Calibri" panose="020F0502020204030204" pitchFamily="34" charset="0"/>
                        </a:rPr>
                        <m:t>= </m:t>
                      </m:r>
                      <m:f>
                        <m:fPr>
                          <m:ctrlPr>
                            <a:rPr lang="en-US" i="1">
                              <a:solidFill>
                                <a:srgbClr val="000000"/>
                              </a:solidFill>
                              <a:latin typeface="Cambria Math" panose="02040503050406030204" pitchFamily="18" charset="0"/>
                              <a:ea typeface="CMSY7"/>
                              <a:cs typeface="Calibri" panose="020F0502020204030204" pitchFamily="34" charset="0"/>
                            </a:rPr>
                          </m:ctrlPr>
                        </m:fPr>
                        <m:num>
                          <m:r>
                            <a:rPr lang="en-US" i="1">
                              <a:solidFill>
                                <a:srgbClr val="000000"/>
                              </a:solidFill>
                              <a:latin typeface="Cambria Math" panose="02040503050406030204" pitchFamily="18" charset="0"/>
                              <a:ea typeface="CMSY7"/>
                              <a:cs typeface="Calibri" panose="020F0502020204030204" pitchFamily="34" charset="0"/>
                            </a:rPr>
                            <m:t>1</m:t>
                          </m:r>
                        </m:num>
                        <m:den>
                          <m:r>
                            <a:rPr lang="en-US" i="1">
                              <a:solidFill>
                                <a:srgbClr val="000000"/>
                              </a:solidFill>
                              <a:latin typeface="Cambria Math" panose="02040503050406030204" pitchFamily="18" charset="0"/>
                              <a:ea typeface="CMSY7"/>
                              <a:cs typeface="Calibri" panose="020F0502020204030204" pitchFamily="34" charset="0"/>
                            </a:rPr>
                            <m:t>𝑁</m:t>
                          </m:r>
                          <m:r>
                            <a:rPr lang="en-US" i="1">
                              <a:solidFill>
                                <a:srgbClr val="000000"/>
                              </a:solidFill>
                              <a:latin typeface="Cambria Math" panose="02040503050406030204" pitchFamily="18" charset="0"/>
                              <a:ea typeface="CMSY7"/>
                              <a:cs typeface="Calibri" panose="020F0502020204030204" pitchFamily="34" charset="0"/>
                            </a:rPr>
                            <m:t>(</m:t>
                          </m:r>
                          <m:r>
                            <a:rPr lang="en-US" i="1">
                              <a:solidFill>
                                <a:srgbClr val="000000"/>
                              </a:solidFill>
                              <a:latin typeface="Cambria Math" panose="02040503050406030204" pitchFamily="18" charset="0"/>
                              <a:ea typeface="CMSY7"/>
                              <a:cs typeface="Calibri" panose="020F0502020204030204" pitchFamily="34" charset="0"/>
                            </a:rPr>
                            <m:t>𝑁</m:t>
                          </m:r>
                          <m:r>
                            <a:rPr lang="en-US" i="1">
                              <a:solidFill>
                                <a:srgbClr val="000000"/>
                              </a:solidFill>
                              <a:latin typeface="Cambria Math" panose="02040503050406030204" pitchFamily="18" charset="0"/>
                              <a:ea typeface="CMSY7"/>
                              <a:cs typeface="Calibri" panose="020F0502020204030204" pitchFamily="34" charset="0"/>
                            </a:rPr>
                            <m:t>−</m:t>
                          </m:r>
                          <m:r>
                            <a:rPr lang="en-US" i="1">
                              <a:solidFill>
                                <a:srgbClr val="000000"/>
                              </a:solidFill>
                              <a:latin typeface="Cambria Math" panose="02040503050406030204" pitchFamily="18" charset="0"/>
                              <a:ea typeface="CMSY7"/>
                              <a:cs typeface="Calibri" panose="020F0502020204030204" pitchFamily="34" charset="0"/>
                            </a:rPr>
                            <m:t>1</m:t>
                          </m:r>
                          <m:r>
                            <a:rPr lang="en-US" i="1">
                              <a:solidFill>
                                <a:srgbClr val="000000"/>
                              </a:solidFill>
                              <a:latin typeface="Cambria Math" panose="02040503050406030204" pitchFamily="18" charset="0"/>
                              <a:ea typeface="CMSY7"/>
                              <a:cs typeface="Calibri" panose="020F0502020204030204" pitchFamily="34" charset="0"/>
                            </a:rPr>
                            <m:t>)</m:t>
                          </m:r>
                        </m:den>
                      </m:f>
                      <m:r>
                        <a:rPr lang="en-US" i="1">
                          <a:solidFill>
                            <a:srgbClr val="000000"/>
                          </a:solidFill>
                          <a:latin typeface="Cambria Math" panose="02040503050406030204" pitchFamily="18" charset="0"/>
                          <a:ea typeface="CMSY7"/>
                          <a:cs typeface="Calibri" panose="020F0502020204030204" pitchFamily="34" charset="0"/>
                        </a:rPr>
                        <m:t> </m:t>
                      </m:r>
                      <m:nary>
                        <m:naryPr>
                          <m:chr m:val="∑"/>
                          <m:limLoc m:val="undOvr"/>
                          <m:ctrlPr>
                            <a:rPr lang="en-US" i="1">
                              <a:solidFill>
                                <a:srgbClr val="000000"/>
                              </a:solidFill>
                              <a:latin typeface="Cambria Math" panose="02040503050406030204" pitchFamily="18" charset="0"/>
                              <a:ea typeface="CMSY7"/>
                              <a:cs typeface="Calibri" panose="020F0502020204030204" pitchFamily="34" charset="0"/>
                            </a:rPr>
                          </m:ctrlPr>
                        </m:naryPr>
                        <m:sub>
                          <m:r>
                            <a:rPr lang="en-US" i="1">
                              <a:solidFill>
                                <a:srgbClr val="000000"/>
                              </a:solidFill>
                              <a:latin typeface="Cambria Math" panose="02040503050406030204" pitchFamily="18" charset="0"/>
                              <a:ea typeface="CMSY7"/>
                              <a:cs typeface="Calibri" panose="020F0502020204030204" pitchFamily="34" charset="0"/>
                            </a:rPr>
                            <m:t>𝑖</m:t>
                          </m:r>
                          <m:r>
                            <a:rPr lang="en-US" i="1">
                              <a:solidFill>
                                <a:srgbClr val="000000"/>
                              </a:solidFill>
                              <a:latin typeface="Cambria Math" panose="02040503050406030204" pitchFamily="18" charset="0"/>
                              <a:ea typeface="CMSY7"/>
                              <a:cs typeface="Calibri" panose="020F0502020204030204" pitchFamily="34" charset="0"/>
                            </a:rPr>
                            <m:t>=</m:t>
                          </m:r>
                          <m:r>
                            <a:rPr lang="en-US" i="1">
                              <a:solidFill>
                                <a:srgbClr val="000000"/>
                              </a:solidFill>
                              <a:latin typeface="Cambria Math" panose="02040503050406030204" pitchFamily="18" charset="0"/>
                              <a:ea typeface="CMSY7"/>
                              <a:cs typeface="Calibri" panose="020F0502020204030204" pitchFamily="34" charset="0"/>
                            </a:rPr>
                            <m:t>1</m:t>
                          </m:r>
                        </m:sub>
                        <m:sup>
                          <m:r>
                            <a:rPr lang="en-US" i="1">
                              <a:solidFill>
                                <a:srgbClr val="000000"/>
                              </a:solidFill>
                              <a:latin typeface="Cambria Math" panose="02040503050406030204" pitchFamily="18" charset="0"/>
                              <a:ea typeface="CMSY7"/>
                              <a:cs typeface="Calibri" panose="020F0502020204030204" pitchFamily="34" charset="0"/>
                            </a:rPr>
                            <m:t>𝑁</m:t>
                          </m:r>
                        </m:sup>
                        <m:e>
                          <m:nary>
                            <m:naryPr>
                              <m:chr m:val="∑"/>
                              <m:limLoc m:val="undOvr"/>
                              <m:ctrlPr>
                                <a:rPr lang="en-US" i="1">
                                  <a:solidFill>
                                    <a:srgbClr val="000000"/>
                                  </a:solidFill>
                                  <a:latin typeface="Cambria Math" panose="02040503050406030204" pitchFamily="18" charset="0"/>
                                  <a:ea typeface="CMSY7"/>
                                  <a:cs typeface="Calibri" panose="020F0502020204030204" pitchFamily="34" charset="0"/>
                                </a:rPr>
                              </m:ctrlPr>
                            </m:naryPr>
                            <m:sub>
                              <m:eqArr>
                                <m:eqArrPr>
                                  <m:ctrlPr>
                                    <a:rPr lang="en-US" i="1">
                                      <a:solidFill>
                                        <a:srgbClr val="000000"/>
                                      </a:solidFill>
                                      <a:latin typeface="Cambria Math" panose="02040503050406030204" pitchFamily="18" charset="0"/>
                                      <a:ea typeface="CMSY7"/>
                                      <a:cs typeface="Calibri" panose="020F0502020204030204" pitchFamily="34" charset="0"/>
                                    </a:rPr>
                                  </m:ctrlPr>
                                </m:eqArrPr>
                                <m:e>
                                  <m:r>
                                    <a:rPr lang="en-US" i="1">
                                      <a:solidFill>
                                        <a:srgbClr val="000000"/>
                                      </a:solidFill>
                                      <a:latin typeface="Cambria Math" panose="02040503050406030204" pitchFamily="18" charset="0"/>
                                      <a:ea typeface="CMSY7"/>
                                      <a:cs typeface="Calibri" panose="020F0502020204030204" pitchFamily="34" charset="0"/>
                                    </a:rPr>
                                    <m:t>𝑗</m:t>
                                  </m:r>
                                  <m:r>
                                    <a:rPr lang="en-US" i="1">
                                      <a:solidFill>
                                        <a:srgbClr val="000000"/>
                                      </a:solidFill>
                                      <a:latin typeface="Cambria Math" panose="02040503050406030204" pitchFamily="18" charset="0"/>
                                      <a:ea typeface="CMSY7"/>
                                      <a:cs typeface="Calibri" panose="020F0502020204030204" pitchFamily="34" charset="0"/>
                                    </a:rPr>
                                    <m:t>=</m:t>
                                  </m:r>
                                  <m:r>
                                    <a:rPr lang="en-US" i="1">
                                      <a:solidFill>
                                        <a:srgbClr val="000000"/>
                                      </a:solidFill>
                                      <a:latin typeface="Cambria Math" panose="02040503050406030204" pitchFamily="18" charset="0"/>
                                      <a:ea typeface="CMSY7"/>
                                      <a:cs typeface="Calibri" panose="020F0502020204030204" pitchFamily="34" charset="0"/>
                                    </a:rPr>
                                    <m:t>1</m:t>
                                  </m:r>
                                </m:e>
                                <m:e>
                                  <m:r>
                                    <a:rPr lang="en-US" i="1">
                                      <a:solidFill>
                                        <a:srgbClr val="000000"/>
                                      </a:solidFill>
                                      <a:latin typeface="Cambria Math" panose="02040503050406030204" pitchFamily="18" charset="0"/>
                                      <a:ea typeface="CMSY7"/>
                                      <a:cs typeface="Calibri" panose="020F0502020204030204" pitchFamily="34" charset="0"/>
                                    </a:rPr>
                                    <m:t>𝑖</m:t>
                                  </m:r>
                                  <m:r>
                                    <a:rPr lang="en-US" i="1">
                                      <a:solidFill>
                                        <a:srgbClr val="000000"/>
                                      </a:solidFill>
                                      <a:latin typeface="Cambria Math" panose="02040503050406030204" pitchFamily="18" charset="0"/>
                                      <a:ea typeface="CMSY7"/>
                                      <a:cs typeface="Calibri" panose="020F0502020204030204" pitchFamily="34" charset="0"/>
                                    </a:rPr>
                                    <m:t>≠</m:t>
                                  </m:r>
                                  <m:r>
                                    <a:rPr lang="en-US" i="1">
                                      <a:solidFill>
                                        <a:srgbClr val="000000"/>
                                      </a:solidFill>
                                      <a:latin typeface="Cambria Math" panose="02040503050406030204" pitchFamily="18" charset="0"/>
                                      <a:ea typeface="CMSY7"/>
                                      <a:cs typeface="Calibri" panose="020F0502020204030204" pitchFamily="34" charset="0"/>
                                    </a:rPr>
                                    <m:t>𝑗</m:t>
                                  </m:r>
                                </m:e>
                              </m:eqArr>
                            </m:sub>
                            <m:sup>
                              <m:r>
                                <a:rPr lang="en-US" i="1">
                                  <a:solidFill>
                                    <a:srgbClr val="000000"/>
                                  </a:solidFill>
                                  <a:latin typeface="Cambria Math" panose="02040503050406030204" pitchFamily="18" charset="0"/>
                                  <a:ea typeface="CMSY7"/>
                                  <a:cs typeface="Calibri" panose="020F0502020204030204" pitchFamily="34" charset="0"/>
                                </a:rPr>
                                <m:t>𝑁</m:t>
                              </m:r>
                            </m:sup>
                            <m:e>
                              <m:func>
                                <m:funcPr>
                                  <m:ctrlPr>
                                    <a:rPr lang="en-US" i="1">
                                      <a:solidFill>
                                        <a:srgbClr val="000000"/>
                                      </a:solidFill>
                                      <a:latin typeface="Cambria Math" panose="02040503050406030204" pitchFamily="18" charset="0"/>
                                      <a:ea typeface="CMSY7"/>
                                      <a:cs typeface="Calibri" panose="020F0502020204030204" pitchFamily="34" charset="0"/>
                                    </a:rPr>
                                  </m:ctrlPr>
                                </m:funcPr>
                                <m:fName>
                                  <m:r>
                                    <m:rPr>
                                      <m:sty m:val="p"/>
                                    </m:rPr>
                                    <a:rPr lang="en-US">
                                      <a:solidFill>
                                        <a:srgbClr val="000000"/>
                                      </a:solidFill>
                                      <a:latin typeface="Cambria Math" panose="02040503050406030204" pitchFamily="18" charset="0"/>
                                      <a:ea typeface="CMSY7"/>
                                      <a:cs typeface="Calibri" panose="020F0502020204030204" pitchFamily="34" charset="0"/>
                                    </a:rPr>
                                    <m:t>ln</m:t>
                                  </m:r>
                                </m:fName>
                                <m:e>
                                  <m:r>
                                    <a:rPr lang="en-US" i="1">
                                      <a:solidFill>
                                        <a:srgbClr val="000000"/>
                                      </a:solidFill>
                                      <a:latin typeface="Cambria Math" panose="02040503050406030204" pitchFamily="18" charset="0"/>
                                      <a:ea typeface="CMSY7"/>
                                      <a:cs typeface="Calibri" panose="020F0502020204030204" pitchFamily="34" charset="0"/>
                                    </a:rPr>
                                    <m:t>(</m:t>
                                  </m:r>
                                  <m:r>
                                    <m:rPr>
                                      <m:sty m:val="p"/>
                                    </m:rPr>
                                    <a:rPr lang="en-US" sz="1200">
                                      <a:effectLst/>
                                      <a:latin typeface="Cambria Math" panose="02040503050406030204" pitchFamily="18" charset="0"/>
                                      <a:ea typeface="CMSY10"/>
                                      <a:cs typeface="CMSY10"/>
                                    </a:rPr>
                                    <m:t>D</m:t>
                                  </m:r>
                                  <m:d>
                                    <m:dPr>
                                      <m:ctrlPr>
                                        <a:rPr lang="en-US" i="1">
                                          <a:solidFill>
                                            <a:srgbClr val="000000"/>
                                          </a:solidFill>
                                          <a:latin typeface="Cambria Math" panose="02040503050406030204" pitchFamily="18" charset="0"/>
                                          <a:ea typeface="CMSY7"/>
                                          <a:cs typeface="Calibri" panose="020F0502020204030204" pitchFamily="34" charset="0"/>
                                        </a:rPr>
                                      </m:ctrlPr>
                                    </m:dPr>
                                    <m:e>
                                      <m:sSub>
                                        <m:sSubPr>
                                          <m:ctrlPr>
                                            <a:rPr lang="en-US" i="1">
                                              <a:solidFill>
                                                <a:srgbClr val="000000"/>
                                              </a:solidFill>
                                              <a:latin typeface="Cambria Math" panose="02040503050406030204" pitchFamily="18" charset="0"/>
                                              <a:ea typeface="CMSY7"/>
                                              <a:cs typeface="Calibri" panose="020F0502020204030204" pitchFamily="34" charset="0"/>
                                            </a:rPr>
                                          </m:ctrlPr>
                                        </m:sSubPr>
                                        <m:e>
                                          <m:r>
                                            <a:rPr lang="en-US" i="1">
                                              <a:solidFill>
                                                <a:srgbClr val="000000"/>
                                              </a:solidFill>
                                              <a:latin typeface="Cambria Math" panose="02040503050406030204" pitchFamily="18" charset="0"/>
                                              <a:ea typeface="CMSY7"/>
                                              <a:cs typeface="Calibri" panose="020F0502020204030204" pitchFamily="34" charset="0"/>
                                            </a:rPr>
                                            <m:t>𝐾</m:t>
                                          </m:r>
                                        </m:e>
                                        <m:sub>
                                          <m:r>
                                            <a:rPr lang="en-US" i="1">
                                              <a:solidFill>
                                                <a:srgbClr val="000000"/>
                                              </a:solidFill>
                                              <a:latin typeface="Cambria Math" panose="02040503050406030204" pitchFamily="18" charset="0"/>
                                              <a:ea typeface="CMSY7"/>
                                              <a:cs typeface="Calibri" panose="020F0502020204030204" pitchFamily="34" charset="0"/>
                                            </a:rPr>
                                            <m:t>𝑖</m:t>
                                          </m:r>
                                        </m:sub>
                                      </m:sSub>
                                      <m:r>
                                        <a:rPr lang="en-US" i="1">
                                          <a:solidFill>
                                            <a:srgbClr val="000000"/>
                                          </a:solidFill>
                                          <a:latin typeface="Cambria Math" panose="02040503050406030204" pitchFamily="18" charset="0"/>
                                          <a:ea typeface="CMSY7"/>
                                          <a:cs typeface="Calibri" panose="020F0502020204030204" pitchFamily="34" charset="0"/>
                                        </a:rPr>
                                        <m:t>,</m:t>
                                      </m:r>
                                      <m:sSub>
                                        <m:sSubPr>
                                          <m:ctrlPr>
                                            <a:rPr lang="en-US" i="1">
                                              <a:solidFill>
                                                <a:srgbClr val="000000"/>
                                              </a:solidFill>
                                              <a:latin typeface="Cambria Math" panose="02040503050406030204" pitchFamily="18" charset="0"/>
                                              <a:ea typeface="CMSY7"/>
                                              <a:cs typeface="Calibri" panose="020F0502020204030204" pitchFamily="34" charset="0"/>
                                            </a:rPr>
                                          </m:ctrlPr>
                                        </m:sSubPr>
                                        <m:e>
                                          <m:r>
                                            <a:rPr lang="en-US" i="1">
                                              <a:solidFill>
                                                <a:srgbClr val="000000"/>
                                              </a:solidFill>
                                              <a:latin typeface="Cambria Math" panose="02040503050406030204" pitchFamily="18" charset="0"/>
                                              <a:ea typeface="CMSY7"/>
                                              <a:cs typeface="Calibri" panose="020F0502020204030204" pitchFamily="34" charset="0"/>
                                            </a:rPr>
                                            <m:t>𝐾</m:t>
                                          </m:r>
                                        </m:e>
                                        <m:sub>
                                          <m:r>
                                            <a:rPr lang="en-US" i="1">
                                              <a:solidFill>
                                                <a:srgbClr val="000000"/>
                                              </a:solidFill>
                                              <a:latin typeface="Cambria Math" panose="02040503050406030204" pitchFamily="18" charset="0"/>
                                              <a:ea typeface="CMSY7"/>
                                              <a:cs typeface="Calibri" panose="020F0502020204030204" pitchFamily="34" charset="0"/>
                                            </a:rPr>
                                            <m:t>𝑗</m:t>
                                          </m:r>
                                        </m:sub>
                                      </m:sSub>
                                    </m:e>
                                  </m:d>
                                  <m:r>
                                    <a:rPr lang="en-US" i="1">
                                      <a:solidFill>
                                        <a:srgbClr val="000000"/>
                                      </a:solidFill>
                                      <a:latin typeface="Cambria Math" panose="02040503050406030204" pitchFamily="18" charset="0"/>
                                      <a:ea typeface="CMSY7"/>
                                      <a:cs typeface="Calibri" panose="020F0502020204030204" pitchFamily="34" charset="0"/>
                                    </a:rPr>
                                    <m:t>+</m:t>
                                  </m:r>
                                  <m:r>
                                    <a:rPr lang="en-US" i="1">
                                      <a:solidFill>
                                        <a:srgbClr val="000000"/>
                                      </a:solidFill>
                                      <a:latin typeface="Cambria Math" panose="02040503050406030204" pitchFamily="18" charset="0"/>
                                      <a:ea typeface="CMSY7"/>
                                      <a:cs typeface="Calibri" panose="020F0502020204030204" pitchFamily="34" charset="0"/>
                                    </a:rPr>
                                    <m:t>1</m:t>
                                  </m:r>
                                  <m:r>
                                    <a:rPr lang="en-US" i="1">
                                      <a:solidFill>
                                        <a:srgbClr val="000000"/>
                                      </a:solidFill>
                                      <a:latin typeface="Cambria Math" panose="02040503050406030204" pitchFamily="18" charset="0"/>
                                      <a:ea typeface="CMSY7"/>
                                      <a:cs typeface="Calibri" panose="020F0502020204030204" pitchFamily="34" charset="0"/>
                                    </a:rPr>
                                    <m:t>)</m:t>
                                  </m:r>
                                </m:e>
                              </m:func>
                            </m:e>
                          </m:nary>
                        </m:e>
                      </m:nary>
                      <m:r>
                        <a:rPr lang="en-US" i="1">
                          <a:solidFill>
                            <a:srgbClr val="000000"/>
                          </a:solidFill>
                          <a:latin typeface="Cambria Math" panose="02040503050406030204" pitchFamily="18" charset="0"/>
                          <a:ea typeface="CMSY7"/>
                          <a:cs typeface="Calibri" panose="020F0502020204030204" pitchFamily="34" charset="0"/>
                        </a:rPr>
                        <m:t> </m:t>
                      </m:r>
                    </m:oMath>
                  </m:oMathPara>
                </a14:m>
                <a:endParaRPr lang="en-US" sz="1600" dirty="0">
                  <a:effectLst/>
                  <a:latin typeface="Calibri" panose="020F0502020204030204" pitchFamily="34" charset="0"/>
                  <a:ea typeface="Calibri" panose="020F0502020204030204" pitchFamily="34" charset="0"/>
                  <a:cs typeface="Arial" panose="020B0604020202020204" pitchFamily="34" charset="0"/>
                </a:endParaRPr>
              </a:p>
              <a:p>
                <a:pPr algn="just" rtl="1">
                  <a:lnSpc>
                    <a:spcPct val="107000"/>
                  </a:lnSpc>
                </a:pPr>
                <a14:m>
                  <m:oMathPara xmlns:m="http://schemas.openxmlformats.org/officeDocument/2006/math">
                    <m:oMathParaPr>
                      <m:jc m:val="centerGroup"/>
                    </m:oMathParaPr>
                    <m:oMath xmlns:m="http://schemas.openxmlformats.org/officeDocument/2006/math">
                      <m:r>
                        <m:rPr>
                          <m:sty m:val="p"/>
                        </m:rPr>
                        <a:rPr lang="en-US" sz="1200">
                          <a:effectLst/>
                          <a:latin typeface="Cambria Math" panose="02040503050406030204" pitchFamily="18" charset="0"/>
                          <a:ea typeface="CMSY10"/>
                          <a:cs typeface="CMSY10"/>
                        </a:rPr>
                        <m:t>D</m:t>
                      </m:r>
                      <m:d>
                        <m:dPr>
                          <m:ctrlPr>
                            <a:rPr lang="en-US" i="1">
                              <a:solidFill>
                                <a:srgbClr val="000000"/>
                              </a:solidFill>
                              <a:latin typeface="Cambria Math" panose="02040503050406030204" pitchFamily="18" charset="0"/>
                              <a:ea typeface="CMSY7"/>
                              <a:cs typeface="Calibri" panose="020F0502020204030204" pitchFamily="34" charset="0"/>
                            </a:rPr>
                          </m:ctrlPr>
                        </m:dPr>
                        <m:e>
                          <m:sSub>
                            <m:sSubPr>
                              <m:ctrlPr>
                                <a:rPr lang="en-US" i="1">
                                  <a:solidFill>
                                    <a:srgbClr val="000000"/>
                                  </a:solidFill>
                                  <a:latin typeface="Cambria Math" panose="02040503050406030204" pitchFamily="18" charset="0"/>
                                  <a:ea typeface="CMSY7"/>
                                  <a:cs typeface="Calibri" panose="020F0502020204030204" pitchFamily="34" charset="0"/>
                                </a:rPr>
                              </m:ctrlPr>
                            </m:sSubPr>
                            <m:e>
                              <m:r>
                                <a:rPr lang="en-US" i="1">
                                  <a:solidFill>
                                    <a:srgbClr val="000000"/>
                                  </a:solidFill>
                                  <a:latin typeface="Cambria Math" panose="02040503050406030204" pitchFamily="18" charset="0"/>
                                  <a:ea typeface="CMSY7"/>
                                  <a:cs typeface="Calibri" panose="020F0502020204030204" pitchFamily="34" charset="0"/>
                                </a:rPr>
                                <m:t>𝐾</m:t>
                              </m:r>
                            </m:e>
                            <m:sub>
                              <m:r>
                                <a:rPr lang="en-US" i="1">
                                  <a:solidFill>
                                    <a:srgbClr val="000000"/>
                                  </a:solidFill>
                                  <a:latin typeface="Cambria Math" panose="02040503050406030204" pitchFamily="18" charset="0"/>
                                  <a:ea typeface="CMSY7"/>
                                  <a:cs typeface="Calibri" panose="020F0502020204030204" pitchFamily="34" charset="0"/>
                                </a:rPr>
                                <m:t>𝑖</m:t>
                              </m:r>
                            </m:sub>
                          </m:sSub>
                          <m:r>
                            <a:rPr lang="en-US" i="1">
                              <a:solidFill>
                                <a:srgbClr val="000000"/>
                              </a:solidFill>
                              <a:latin typeface="Cambria Math" panose="02040503050406030204" pitchFamily="18" charset="0"/>
                              <a:ea typeface="CMSY7"/>
                              <a:cs typeface="Calibri" panose="020F0502020204030204" pitchFamily="34" charset="0"/>
                            </a:rPr>
                            <m:t>,</m:t>
                          </m:r>
                          <m:sSub>
                            <m:sSubPr>
                              <m:ctrlPr>
                                <a:rPr lang="en-US" i="1">
                                  <a:solidFill>
                                    <a:srgbClr val="000000"/>
                                  </a:solidFill>
                                  <a:latin typeface="Cambria Math" panose="02040503050406030204" pitchFamily="18" charset="0"/>
                                  <a:ea typeface="CMSY7"/>
                                  <a:cs typeface="Calibri" panose="020F0502020204030204" pitchFamily="34" charset="0"/>
                                </a:rPr>
                              </m:ctrlPr>
                            </m:sSubPr>
                            <m:e>
                              <m:r>
                                <a:rPr lang="en-US" i="1">
                                  <a:solidFill>
                                    <a:srgbClr val="000000"/>
                                  </a:solidFill>
                                  <a:latin typeface="Cambria Math" panose="02040503050406030204" pitchFamily="18" charset="0"/>
                                  <a:ea typeface="CMSY7"/>
                                  <a:cs typeface="Calibri" panose="020F0502020204030204" pitchFamily="34" charset="0"/>
                                </a:rPr>
                                <m:t>𝐾</m:t>
                              </m:r>
                            </m:e>
                            <m:sub>
                              <m:r>
                                <a:rPr lang="en-US" i="1">
                                  <a:solidFill>
                                    <a:srgbClr val="000000"/>
                                  </a:solidFill>
                                  <a:latin typeface="Cambria Math" panose="02040503050406030204" pitchFamily="18" charset="0"/>
                                  <a:ea typeface="CMSY7"/>
                                  <a:cs typeface="Calibri" panose="020F0502020204030204" pitchFamily="34" charset="0"/>
                                </a:rPr>
                                <m:t>𝑗</m:t>
                              </m:r>
                            </m:sub>
                          </m:sSub>
                        </m:e>
                      </m:d>
                      <m:r>
                        <a:rPr lang="en-US" i="1">
                          <a:solidFill>
                            <a:srgbClr val="000000"/>
                          </a:solidFill>
                          <a:latin typeface="Cambria Math" panose="02040503050406030204" pitchFamily="18" charset="0"/>
                          <a:ea typeface="CMSY7"/>
                          <a:cs typeface="Calibri" panose="020F0502020204030204" pitchFamily="34" charset="0"/>
                        </a:rPr>
                        <m:t>=</m:t>
                      </m:r>
                      <m:sSup>
                        <m:sSupPr>
                          <m:ctrlPr>
                            <a:rPr lang="en-US" i="1">
                              <a:solidFill>
                                <a:srgbClr val="000000"/>
                              </a:solidFill>
                              <a:latin typeface="Cambria Math" panose="02040503050406030204" pitchFamily="18" charset="0"/>
                              <a:ea typeface="CMSY7"/>
                              <a:cs typeface="Calibri" panose="020F0502020204030204" pitchFamily="34" charset="0"/>
                            </a:rPr>
                          </m:ctrlPr>
                        </m:sSupPr>
                        <m:e>
                          <m:r>
                            <m:rPr>
                              <m:sty m:val="p"/>
                            </m:rPr>
                            <a:rPr lang="en-US">
                              <a:solidFill>
                                <a:srgbClr val="000000"/>
                              </a:solidFill>
                              <a:latin typeface="Cambria Math" panose="02040503050406030204" pitchFamily="18" charset="0"/>
                              <a:ea typeface="CMSY7"/>
                              <a:cs typeface="Calibri" panose="020F0502020204030204" pitchFamily="34" charset="0"/>
                            </a:rPr>
                            <m:t>max</m:t>
                          </m:r>
                          <m:r>
                            <a:rPr lang="en-US">
                              <a:solidFill>
                                <a:srgbClr val="000000"/>
                              </a:solidFill>
                              <a:latin typeface="Cambria Math" panose="02040503050406030204" pitchFamily="18" charset="0"/>
                              <a:ea typeface="CMSY7"/>
                              <a:cs typeface="Calibri" panose="020F0502020204030204" pitchFamily="34" charset="0"/>
                            </a:rPr>
                            <m:t>⁡</m:t>
                          </m:r>
                          <m:r>
                            <a:rPr lang="en-US" i="1">
                              <a:solidFill>
                                <a:srgbClr val="000000"/>
                              </a:solidFill>
                              <a:latin typeface="Cambria Math" panose="02040503050406030204" pitchFamily="18" charset="0"/>
                              <a:ea typeface="CMSY7"/>
                              <a:cs typeface="Calibri" panose="020F0502020204030204" pitchFamily="34" charset="0"/>
                            </a:rPr>
                            <m:t>(</m:t>
                          </m:r>
                          <m:sSub>
                            <m:sSubPr>
                              <m:ctrlPr>
                                <a:rPr lang="en-US" i="1">
                                  <a:solidFill>
                                    <a:srgbClr val="000000"/>
                                  </a:solidFill>
                                  <a:latin typeface="Cambria Math" panose="02040503050406030204" pitchFamily="18" charset="0"/>
                                  <a:ea typeface="CMSY7"/>
                                  <a:cs typeface="Calibri" panose="020F0502020204030204" pitchFamily="34" charset="0"/>
                                </a:rPr>
                              </m:ctrlPr>
                            </m:sSubPr>
                            <m:e>
                              <m:r>
                                <a:rPr lang="en-US" i="1">
                                  <a:solidFill>
                                    <a:srgbClr val="000000"/>
                                  </a:solidFill>
                                  <a:latin typeface="Cambria Math" panose="02040503050406030204" pitchFamily="18" charset="0"/>
                                  <a:ea typeface="CMSY7"/>
                                  <a:cs typeface="Calibri" panose="020F0502020204030204" pitchFamily="34" charset="0"/>
                                </a:rPr>
                                <m:t>𝛿</m:t>
                              </m:r>
                            </m:e>
                            <m:sub>
                              <m:r>
                                <a:rPr lang="en-US" i="1">
                                  <a:solidFill>
                                    <a:srgbClr val="000000"/>
                                  </a:solidFill>
                                  <a:latin typeface="Cambria Math" panose="02040503050406030204" pitchFamily="18" charset="0"/>
                                  <a:ea typeface="CMSY7"/>
                                  <a:cs typeface="Calibri" panose="020F0502020204030204" pitchFamily="34" charset="0"/>
                                </a:rPr>
                                <m:t>𝑑𝑖𝑠</m:t>
                              </m:r>
                            </m:sub>
                          </m:sSub>
                          <m:r>
                            <a:rPr lang="en-US" i="1">
                              <a:solidFill>
                                <a:srgbClr val="000000"/>
                              </a:solidFill>
                              <a:latin typeface="Cambria Math" panose="02040503050406030204" pitchFamily="18" charset="0"/>
                              <a:ea typeface="CMSY7"/>
                              <a:cs typeface="Calibri" panose="020F0502020204030204" pitchFamily="34" charset="0"/>
                            </a:rPr>
                            <m:t>−</m:t>
                          </m:r>
                          <m:d>
                            <m:dPr>
                              <m:begChr m:val="‖"/>
                              <m:endChr m:val="‖"/>
                              <m:ctrlPr>
                                <a:rPr lang="en-US" i="1">
                                  <a:solidFill>
                                    <a:srgbClr val="000000"/>
                                  </a:solidFill>
                                  <a:latin typeface="Cambria Math" panose="02040503050406030204" pitchFamily="18" charset="0"/>
                                  <a:ea typeface="CMSY7"/>
                                  <a:cs typeface="Calibri" panose="020F0502020204030204" pitchFamily="34" charset="0"/>
                                </a:rPr>
                              </m:ctrlPr>
                            </m:dPr>
                            <m:e>
                              <m:r>
                                <a:rPr lang="en-US" i="1">
                                  <a:solidFill>
                                    <a:srgbClr val="000000"/>
                                  </a:solidFill>
                                  <a:latin typeface="Cambria Math" panose="02040503050406030204" pitchFamily="18" charset="0"/>
                                  <a:ea typeface="CMSY7"/>
                                  <a:cs typeface="Calibri" panose="020F0502020204030204" pitchFamily="34" charset="0"/>
                                </a:rPr>
                                <m:t>𝐺</m:t>
                              </m:r>
                              <m:d>
                                <m:dPr>
                                  <m:ctrlPr>
                                    <a:rPr lang="en-US" i="1">
                                      <a:solidFill>
                                        <a:srgbClr val="000000"/>
                                      </a:solidFill>
                                      <a:latin typeface="Cambria Math" panose="02040503050406030204" pitchFamily="18" charset="0"/>
                                      <a:ea typeface="CMSY7"/>
                                      <a:cs typeface="Calibri" panose="020F0502020204030204" pitchFamily="34" charset="0"/>
                                    </a:rPr>
                                  </m:ctrlPr>
                                </m:dPr>
                                <m:e>
                                  <m:sSub>
                                    <m:sSubPr>
                                      <m:ctrlPr>
                                        <a:rPr lang="en-US" i="1">
                                          <a:solidFill>
                                            <a:srgbClr val="000000"/>
                                          </a:solidFill>
                                          <a:latin typeface="Cambria Math" panose="02040503050406030204" pitchFamily="18" charset="0"/>
                                          <a:ea typeface="CMSY7"/>
                                          <a:cs typeface="Calibri" panose="020F0502020204030204" pitchFamily="34" charset="0"/>
                                        </a:rPr>
                                      </m:ctrlPr>
                                    </m:sSubPr>
                                    <m:e>
                                      <m:r>
                                        <a:rPr lang="en-US" i="1">
                                          <a:solidFill>
                                            <a:srgbClr val="000000"/>
                                          </a:solidFill>
                                          <a:latin typeface="Cambria Math" panose="02040503050406030204" pitchFamily="18" charset="0"/>
                                          <a:ea typeface="CMSY7"/>
                                          <a:cs typeface="Calibri" panose="020F0502020204030204" pitchFamily="34" charset="0"/>
                                        </a:rPr>
                                        <m:t>𝐾</m:t>
                                      </m:r>
                                    </m:e>
                                    <m:sub>
                                      <m:r>
                                        <a:rPr lang="en-US" i="1">
                                          <a:solidFill>
                                            <a:srgbClr val="000000"/>
                                          </a:solidFill>
                                          <a:latin typeface="Cambria Math" panose="02040503050406030204" pitchFamily="18" charset="0"/>
                                          <a:ea typeface="CMSY7"/>
                                          <a:cs typeface="Calibri" panose="020F0502020204030204" pitchFamily="34" charset="0"/>
                                        </a:rPr>
                                        <m:t>𝑖</m:t>
                                      </m:r>
                                    </m:sub>
                                  </m:sSub>
                                </m:e>
                              </m:d>
                              <m:r>
                                <a:rPr lang="en-US" i="1">
                                  <a:solidFill>
                                    <a:srgbClr val="000000"/>
                                  </a:solidFill>
                                  <a:latin typeface="Cambria Math" panose="02040503050406030204" pitchFamily="18" charset="0"/>
                                  <a:ea typeface="CMSY7"/>
                                  <a:cs typeface="Calibri" panose="020F0502020204030204" pitchFamily="34" charset="0"/>
                                </a:rPr>
                                <m:t>− </m:t>
                              </m:r>
                              <m:r>
                                <a:rPr lang="en-US" i="1">
                                  <a:solidFill>
                                    <a:srgbClr val="000000"/>
                                  </a:solidFill>
                                  <a:latin typeface="Cambria Math" panose="02040503050406030204" pitchFamily="18" charset="0"/>
                                  <a:ea typeface="CMSY7"/>
                                  <a:cs typeface="Calibri" panose="020F0502020204030204" pitchFamily="34" charset="0"/>
                                </a:rPr>
                                <m:t>𝐺</m:t>
                              </m:r>
                              <m:d>
                                <m:dPr>
                                  <m:ctrlPr>
                                    <a:rPr lang="en-US" i="1">
                                      <a:solidFill>
                                        <a:srgbClr val="000000"/>
                                      </a:solidFill>
                                      <a:latin typeface="Cambria Math" panose="02040503050406030204" pitchFamily="18" charset="0"/>
                                      <a:ea typeface="CMSY7"/>
                                      <a:cs typeface="Calibri" panose="020F0502020204030204" pitchFamily="34" charset="0"/>
                                    </a:rPr>
                                  </m:ctrlPr>
                                </m:dPr>
                                <m:e>
                                  <m:sSub>
                                    <m:sSubPr>
                                      <m:ctrlPr>
                                        <a:rPr lang="en-US" i="1">
                                          <a:solidFill>
                                            <a:srgbClr val="000000"/>
                                          </a:solidFill>
                                          <a:latin typeface="Cambria Math" panose="02040503050406030204" pitchFamily="18" charset="0"/>
                                          <a:ea typeface="CMSY7"/>
                                          <a:cs typeface="Calibri" panose="020F0502020204030204" pitchFamily="34" charset="0"/>
                                        </a:rPr>
                                      </m:ctrlPr>
                                    </m:sSubPr>
                                    <m:e>
                                      <m:r>
                                        <a:rPr lang="en-US" i="1">
                                          <a:solidFill>
                                            <a:srgbClr val="000000"/>
                                          </a:solidFill>
                                          <a:latin typeface="Cambria Math" panose="02040503050406030204" pitchFamily="18" charset="0"/>
                                          <a:ea typeface="CMSY7"/>
                                          <a:cs typeface="Calibri" panose="020F0502020204030204" pitchFamily="34" charset="0"/>
                                        </a:rPr>
                                        <m:t>𝐾</m:t>
                                      </m:r>
                                    </m:e>
                                    <m:sub>
                                      <m:r>
                                        <a:rPr lang="en-US" i="1">
                                          <a:solidFill>
                                            <a:srgbClr val="000000"/>
                                          </a:solidFill>
                                          <a:latin typeface="Cambria Math" panose="02040503050406030204" pitchFamily="18" charset="0"/>
                                          <a:ea typeface="CMSY7"/>
                                          <a:cs typeface="Calibri" panose="020F0502020204030204" pitchFamily="34" charset="0"/>
                                        </a:rPr>
                                        <m:t>𝑗</m:t>
                                      </m:r>
                                    </m:sub>
                                  </m:sSub>
                                </m:e>
                              </m:d>
                              <m:r>
                                <a:rPr lang="en-US" i="1">
                                  <a:solidFill>
                                    <a:srgbClr val="000000"/>
                                  </a:solidFill>
                                  <a:latin typeface="Cambria Math" panose="02040503050406030204" pitchFamily="18" charset="0"/>
                                  <a:ea typeface="CMSY7"/>
                                  <a:cs typeface="Calibri" panose="020F0502020204030204" pitchFamily="34" charset="0"/>
                                </a:rPr>
                                <m:t> </m:t>
                              </m:r>
                            </m:e>
                          </m:d>
                          <m:r>
                            <a:rPr lang="en-US" i="1">
                              <a:solidFill>
                                <a:srgbClr val="000000"/>
                              </a:solidFill>
                              <a:latin typeface="Cambria Math" panose="02040503050406030204" pitchFamily="18" charset="0"/>
                              <a:ea typeface="CMSY7"/>
                              <a:cs typeface="Calibri" panose="020F0502020204030204" pitchFamily="34" charset="0"/>
                            </a:rPr>
                            <m:t>,</m:t>
                          </m:r>
                          <m:r>
                            <a:rPr lang="en-US" i="1">
                              <a:solidFill>
                                <a:srgbClr val="000000"/>
                              </a:solidFill>
                              <a:latin typeface="Cambria Math" panose="02040503050406030204" pitchFamily="18" charset="0"/>
                              <a:ea typeface="CMSY7"/>
                              <a:cs typeface="Calibri" panose="020F0502020204030204" pitchFamily="34" charset="0"/>
                            </a:rPr>
                            <m:t>0</m:t>
                          </m:r>
                          <m:r>
                            <a:rPr lang="en-US" i="1">
                              <a:solidFill>
                                <a:srgbClr val="000000"/>
                              </a:solidFill>
                              <a:latin typeface="Cambria Math" panose="02040503050406030204" pitchFamily="18" charset="0"/>
                              <a:ea typeface="CMSY7"/>
                              <a:cs typeface="Calibri" panose="020F0502020204030204" pitchFamily="34" charset="0"/>
                            </a:rPr>
                            <m:t>)</m:t>
                          </m:r>
                        </m:e>
                        <m:sup>
                          <m:r>
                            <a:rPr lang="en-US" i="1">
                              <a:solidFill>
                                <a:srgbClr val="000000"/>
                              </a:solidFill>
                              <a:latin typeface="Cambria Math" panose="02040503050406030204" pitchFamily="18" charset="0"/>
                              <a:ea typeface="CMSY7"/>
                              <a:cs typeface="Calibri" panose="020F0502020204030204" pitchFamily="34" charset="0"/>
                            </a:rPr>
                            <m:t>2</m:t>
                          </m:r>
                        </m:sup>
                      </m:sSup>
                    </m:oMath>
                  </m:oMathPara>
                </a14:m>
                <a:endParaRPr lang="en-US" sz="1600" dirty="0">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3078480" y="2950114"/>
                <a:ext cx="6096000" cy="181459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1108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8087783-62FF-446C-A2E4-4C6B0B0DE16F}" type="slidenum">
              <a:rPr lang="en-US" smtClean="0"/>
              <a:t>28</a:t>
            </a:fld>
            <a:endParaRPr lang="en-US"/>
          </a:p>
        </p:txBody>
      </p:sp>
      <p:pic>
        <p:nvPicPr>
          <p:cNvPr id="3" name="Picture 2"/>
          <p:cNvPicPr>
            <a:picLocks noChangeAspect="1"/>
          </p:cNvPicPr>
          <p:nvPr/>
        </p:nvPicPr>
        <p:blipFill>
          <a:blip r:embed="rId2"/>
          <a:stretch>
            <a:fillRect/>
          </a:stretch>
        </p:blipFill>
        <p:spPr>
          <a:xfrm>
            <a:off x="1024452" y="1335368"/>
            <a:ext cx="9801012" cy="4220480"/>
          </a:xfrm>
          <a:prstGeom prst="rect">
            <a:avLst/>
          </a:prstGeom>
        </p:spPr>
      </p:pic>
    </p:spTree>
    <p:extLst>
      <p:ext uri="{BB962C8B-B14F-4D97-AF65-F5344CB8AC3E}">
        <p14:creationId xmlns:p14="http://schemas.microsoft.com/office/powerpoint/2010/main" val="155891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8087783-62FF-446C-A2E4-4C6B0B0DE16F}" type="slidenum">
              <a:rPr lang="en-US" smtClean="0"/>
              <a:t>29</a:t>
            </a:fld>
            <a:endParaRPr lang="en-US"/>
          </a:p>
        </p:txBody>
      </p:sp>
      <p:sp>
        <p:nvSpPr>
          <p:cNvPr id="3" name="Title 1"/>
          <p:cNvSpPr txBox="1">
            <a:spLocks/>
          </p:cNvSpPr>
          <p:nvPr/>
        </p:nvSpPr>
        <p:spPr>
          <a:xfrm>
            <a:off x="1097280" y="758952"/>
            <a:ext cx="10058400" cy="5063624"/>
          </a:xfrm>
          <a:prstGeom prst="rect">
            <a:avLst/>
          </a:prstGeom>
        </p:spPr>
        <p:txBody>
          <a:bodyPr>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50000"/>
              </a:lnSpc>
            </a:pPr>
            <a:endParaRPr lang="en-US" sz="4000" b="1" dirty="0" smtClean="0"/>
          </a:p>
          <a:p>
            <a:pPr algn="ctr">
              <a:lnSpc>
                <a:spcPct val="150000"/>
              </a:lnSpc>
            </a:pPr>
            <a:r>
              <a:rPr lang="en-US" sz="4000" b="1" dirty="0"/>
              <a:t>“</a:t>
            </a:r>
            <a:r>
              <a:rPr lang="en-US" sz="4000" b="1" dirty="0">
                <a:latin typeface="+mn-lt"/>
              </a:rPr>
              <a:t>Character Region Awareness for Text Detection</a:t>
            </a:r>
            <a:r>
              <a:rPr lang="en-US" sz="4000" b="1" dirty="0"/>
              <a:t>”</a:t>
            </a:r>
            <a:endParaRPr lang="en-US" sz="4000" dirty="0"/>
          </a:p>
          <a:p>
            <a:pPr algn="ctr">
              <a:lnSpc>
                <a:spcPct val="150000"/>
              </a:lnSpc>
            </a:pPr>
            <a:endParaRPr lang="en-US" sz="2000" b="1" dirty="0" smtClean="0">
              <a:cs typeface="B Nazanin" panose="00000400000000000000" pitchFamily="2" charset="-78"/>
            </a:endParaRPr>
          </a:p>
          <a:p>
            <a:pPr algn="ctr">
              <a:lnSpc>
                <a:spcPct val="150000"/>
              </a:lnSpc>
            </a:pPr>
            <a:endParaRPr lang="en-US" sz="2000" b="1" dirty="0">
              <a:cs typeface="B Nazanin" panose="00000400000000000000" pitchFamily="2" charset="-78"/>
            </a:endParaRPr>
          </a:p>
          <a:p>
            <a:pPr algn="ctr">
              <a:lnSpc>
                <a:spcPct val="150000"/>
              </a:lnSpc>
            </a:pPr>
            <a:r>
              <a:rPr lang="en-US" sz="2000" b="1" dirty="0" smtClean="0">
                <a:cs typeface="B Nazanin" panose="00000400000000000000" pitchFamily="2" charset="-78"/>
              </a:rPr>
              <a:t>2019</a:t>
            </a:r>
          </a:p>
          <a:p>
            <a:pPr algn="ctr">
              <a:lnSpc>
                <a:spcPct val="150000"/>
              </a:lnSpc>
            </a:pPr>
            <a:r>
              <a:rPr lang="en-US" sz="2000" dirty="0" smtClean="0">
                <a:latin typeface="+mn-lt"/>
              </a:rPr>
              <a:t>CVPR</a:t>
            </a:r>
          </a:p>
          <a:p>
            <a:pPr algn="ctr">
              <a:lnSpc>
                <a:spcPct val="150000"/>
              </a:lnSpc>
            </a:pPr>
            <a:r>
              <a:rPr lang="en-US" sz="2000" dirty="0">
                <a:hlinkClick r:id="rId2"/>
              </a:rPr>
              <a:t>https://arxiv.org/abs/1904.01941</a:t>
            </a:r>
            <a:endParaRPr lang="fa-IR" sz="6000" b="1" dirty="0" smtClean="0">
              <a:cs typeface="B Nazanin" panose="00000400000000000000" pitchFamily="2" charset="-78"/>
            </a:endParaRPr>
          </a:p>
        </p:txBody>
      </p:sp>
    </p:spTree>
    <p:extLst>
      <p:ext uri="{BB962C8B-B14F-4D97-AF65-F5344CB8AC3E}">
        <p14:creationId xmlns:p14="http://schemas.microsoft.com/office/powerpoint/2010/main" val="30896269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مراحل روش </a:t>
            </a:r>
            <a:r>
              <a:rPr lang="fa-IR" dirty="0">
                <a:cs typeface="B Nazanin" panose="00000400000000000000" pitchFamily="2" charset="-78"/>
              </a:rPr>
              <a:t>پیشنهادی </a:t>
            </a:r>
            <a:r>
              <a:rPr lang="fa-IR" dirty="0" smtClean="0">
                <a:cs typeface="B Nazanin" panose="00000400000000000000" pitchFamily="2" charset="-78"/>
              </a:rPr>
              <a:t>این مقاله</a:t>
            </a:r>
            <a:endParaRPr lang="en-US" b="1" dirty="0">
              <a:cs typeface="B Nazanin" panose="00000400000000000000" pitchFamily="2" charset="-78"/>
            </a:endParaRPr>
          </a:p>
        </p:txBody>
      </p:sp>
      <p:sp>
        <p:nvSpPr>
          <p:cNvPr id="3" name="Content Placeholder 2"/>
          <p:cNvSpPr>
            <a:spLocks noGrp="1"/>
          </p:cNvSpPr>
          <p:nvPr>
            <p:ph idx="1"/>
          </p:nvPr>
        </p:nvSpPr>
        <p:spPr>
          <a:xfrm>
            <a:off x="1097280" y="1845734"/>
            <a:ext cx="10058400" cy="4474384"/>
          </a:xfrm>
        </p:spPr>
        <p:txBody>
          <a:bodyPr>
            <a:normAutofit/>
          </a:bodyPr>
          <a:lstStyle/>
          <a:p>
            <a:pPr algn="r" rtl="1"/>
            <a:endParaRPr lang="en-US" sz="3200" dirty="0">
              <a:cs typeface="B Nazanin" panose="00000400000000000000" pitchFamily="2" charset="-78"/>
            </a:endParaRPr>
          </a:p>
          <a:p>
            <a:pPr marL="806958" lvl="1" indent="-514350" algn="r" rtl="1">
              <a:buFont typeface="+mj-lt"/>
              <a:buAutoNum type="arabicPeriod"/>
            </a:pPr>
            <a:r>
              <a:rPr lang="fa-IR" sz="3000" dirty="0" smtClean="0">
                <a:cs typeface="B Nazanin" panose="00000400000000000000" pitchFamily="2" charset="-78"/>
              </a:rPr>
              <a:t>پیشنهاد</a:t>
            </a:r>
            <a:r>
              <a:rPr lang="en-US" sz="3000" dirty="0" smtClean="0">
                <a:cs typeface="B Nazanin" panose="00000400000000000000" pitchFamily="2" charset="-78"/>
              </a:rPr>
              <a:t> </a:t>
            </a:r>
            <a:r>
              <a:rPr lang="fa-IR" sz="3000" dirty="0" smtClean="0">
                <a:cs typeface="B Nazanin" panose="00000400000000000000" pitchFamily="2" charset="-78"/>
              </a:rPr>
              <a:t>مکان متن </a:t>
            </a:r>
            <a:r>
              <a:rPr lang="fa-IR" sz="3000" dirty="0">
                <a:cs typeface="B Nazanin" panose="00000400000000000000" pitchFamily="2" charset="-78"/>
              </a:rPr>
              <a:t>(</a:t>
            </a:r>
            <a:r>
              <a:rPr lang="en-US" sz="3000" dirty="0">
                <a:cs typeface="B Nazanin" panose="00000400000000000000" pitchFamily="2" charset="-78"/>
              </a:rPr>
              <a:t>Text Proposal</a:t>
            </a:r>
            <a:r>
              <a:rPr lang="fa-IR" sz="3000" dirty="0">
                <a:cs typeface="B Nazanin" panose="00000400000000000000" pitchFamily="2" charset="-78"/>
              </a:rPr>
              <a:t>) </a:t>
            </a:r>
            <a:endParaRPr lang="en-US" sz="3000" dirty="0">
              <a:cs typeface="B Nazanin" panose="00000400000000000000" pitchFamily="2" charset="-78"/>
            </a:endParaRPr>
          </a:p>
          <a:p>
            <a:pPr marL="806958" lvl="1" indent="-514350" algn="r" rtl="1">
              <a:buFont typeface="+mj-lt"/>
              <a:buAutoNum type="arabicPeriod"/>
            </a:pPr>
            <a:r>
              <a:rPr lang="en-US" sz="3000" dirty="0">
                <a:cs typeface="B Nazanin" panose="00000400000000000000" pitchFamily="2" charset="-78"/>
              </a:rPr>
              <a:t> </a:t>
            </a:r>
            <a:r>
              <a:rPr lang="fa-IR" sz="3000" dirty="0">
                <a:cs typeface="B Nazanin" panose="00000400000000000000" pitchFamily="2" charset="-78"/>
              </a:rPr>
              <a:t>بهبود </a:t>
            </a:r>
            <a:r>
              <a:rPr lang="fa-IR" sz="3000" dirty="0" smtClean="0">
                <a:cs typeface="B Nazanin" panose="00000400000000000000" pitchFamily="2" charset="-78"/>
              </a:rPr>
              <a:t>پیشنهادها (</a:t>
            </a:r>
            <a:r>
              <a:rPr lang="en-US" sz="3000" dirty="0" smtClean="0">
                <a:cs typeface="B Nazanin" panose="00000400000000000000" pitchFamily="2" charset="-78"/>
              </a:rPr>
              <a:t>Proposal </a:t>
            </a:r>
            <a:r>
              <a:rPr lang="en-US" sz="3000" dirty="0">
                <a:cs typeface="B Nazanin" panose="00000400000000000000" pitchFamily="2" charset="-78"/>
              </a:rPr>
              <a:t>R</a:t>
            </a:r>
            <a:r>
              <a:rPr lang="en-US" sz="3000" dirty="0" smtClean="0">
                <a:cs typeface="B Nazanin" panose="00000400000000000000" pitchFamily="2" charset="-78"/>
              </a:rPr>
              <a:t>efinement</a:t>
            </a:r>
            <a:r>
              <a:rPr lang="fa-IR" sz="3000" dirty="0" smtClean="0">
                <a:cs typeface="B Nazanin" panose="00000400000000000000" pitchFamily="2" charset="-78"/>
              </a:rPr>
              <a:t>)</a:t>
            </a:r>
            <a:endParaRPr lang="en-US" sz="3000" dirty="0">
              <a:cs typeface="B Nazanin" panose="00000400000000000000" pitchFamily="2" charset="-78"/>
            </a:endParaRPr>
          </a:p>
          <a:p>
            <a:pPr algn="r" rtl="1">
              <a:buFont typeface="Wingdings" panose="05000000000000000000" pitchFamily="2" charset="2"/>
              <a:buChar char="Ø"/>
            </a:pPr>
            <a:endParaRPr lang="en-US" sz="3200" dirty="0" smtClean="0">
              <a:cs typeface="B Nazanin" panose="00000400000000000000" pitchFamily="2" charset="-78"/>
            </a:endParaRPr>
          </a:p>
        </p:txBody>
      </p:sp>
      <p:sp>
        <p:nvSpPr>
          <p:cNvPr id="4" name="Slide Number Placeholder 3"/>
          <p:cNvSpPr>
            <a:spLocks noGrp="1"/>
          </p:cNvSpPr>
          <p:nvPr>
            <p:ph type="sldNum" sz="quarter" idx="12"/>
          </p:nvPr>
        </p:nvSpPr>
        <p:spPr/>
        <p:txBody>
          <a:bodyPr/>
          <a:lstStyle/>
          <a:p>
            <a:fld id="{18087783-62FF-446C-A2E4-4C6B0B0DE16F}" type="slidenum">
              <a:rPr lang="en-US" smtClean="0"/>
              <a:t>3</a:t>
            </a:fld>
            <a:endParaRPr lang="en-US"/>
          </a:p>
        </p:txBody>
      </p:sp>
    </p:spTree>
    <p:extLst>
      <p:ext uri="{BB962C8B-B14F-4D97-AF65-F5344CB8AC3E}">
        <p14:creationId xmlns:p14="http://schemas.microsoft.com/office/powerpoint/2010/main" val="3761783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روش </a:t>
            </a:r>
            <a:r>
              <a:rPr lang="fa-IR" dirty="0">
                <a:cs typeface="B Nazanin" panose="00000400000000000000" pitchFamily="2" charset="-78"/>
              </a:rPr>
              <a:t>پیشنهادی این مقاله</a:t>
            </a:r>
            <a:endParaRPr lang="en-US" dirty="0"/>
          </a:p>
        </p:txBody>
      </p:sp>
      <p:sp>
        <p:nvSpPr>
          <p:cNvPr id="3" name="Content Placeholder 2"/>
          <p:cNvSpPr>
            <a:spLocks noGrp="1"/>
          </p:cNvSpPr>
          <p:nvPr>
            <p:ph idx="1"/>
          </p:nvPr>
        </p:nvSpPr>
        <p:spPr/>
        <p:txBody>
          <a:bodyPr>
            <a:normAutofit fontScale="92500"/>
          </a:bodyPr>
          <a:lstStyle/>
          <a:p>
            <a:pPr algn="just" rtl="1"/>
            <a:r>
              <a:rPr lang="fa-IR" sz="2400" dirty="0">
                <a:cs typeface="B Nazanin" panose="00000400000000000000" pitchFamily="2" charset="-78"/>
              </a:rPr>
              <a:t>روشی که در این مقاله پیشنهاد شده است به این صورت است که </a:t>
            </a:r>
            <a:r>
              <a:rPr lang="fa-IR" sz="2400" dirty="0">
                <a:solidFill>
                  <a:srgbClr val="FF0000"/>
                </a:solidFill>
                <a:cs typeface="B Nazanin" panose="00000400000000000000" pitchFamily="2" charset="-78"/>
              </a:rPr>
              <a:t>مکان هر کاراکتر را به صورت جداگانه </a:t>
            </a:r>
            <a:r>
              <a:rPr lang="fa-IR" sz="2400" dirty="0">
                <a:cs typeface="B Nazanin" panose="00000400000000000000" pitchFamily="2" charset="-78"/>
              </a:rPr>
              <a:t>تشخیص دهد و سپس با </a:t>
            </a:r>
            <a:r>
              <a:rPr lang="fa-IR" sz="2400" dirty="0">
                <a:solidFill>
                  <a:srgbClr val="FF0000"/>
                </a:solidFill>
                <a:cs typeface="B Nazanin" panose="00000400000000000000" pitchFamily="2" charset="-78"/>
              </a:rPr>
              <a:t>ترکیب کاراکتر های </a:t>
            </a:r>
            <a:r>
              <a:rPr lang="fa-IR" sz="2400" dirty="0">
                <a:cs typeface="B Nazanin" panose="00000400000000000000" pitchFamily="2" charset="-78"/>
              </a:rPr>
              <a:t>تشخیص داده شده، مکان متن را مشخص کنند. اسم این روش را </a:t>
            </a:r>
            <a:r>
              <a:rPr lang="en-US" sz="2400" b="1" dirty="0">
                <a:cs typeface="B Nazanin" panose="00000400000000000000" pitchFamily="2" charset="-78"/>
              </a:rPr>
              <a:t>CRAFT</a:t>
            </a:r>
            <a:r>
              <a:rPr lang="fa-IR" sz="2400" dirty="0">
                <a:cs typeface="B Nazanin" panose="00000400000000000000" pitchFamily="2" charset="-78"/>
              </a:rPr>
              <a:t> نامیدند. </a:t>
            </a:r>
            <a:endParaRPr lang="en-US" sz="2400" dirty="0" smtClean="0">
              <a:cs typeface="B Nazanin" panose="00000400000000000000" pitchFamily="2" charset="-78"/>
            </a:endParaRPr>
          </a:p>
          <a:p>
            <a:pPr algn="just" rtl="1"/>
            <a:r>
              <a:rPr lang="fa-IR" sz="2400" dirty="0" smtClean="0">
                <a:cs typeface="B Nazanin" panose="00000400000000000000" pitchFamily="2" charset="-78"/>
              </a:rPr>
              <a:t>خوبی </a:t>
            </a:r>
            <a:r>
              <a:rPr lang="fa-IR" sz="2400" dirty="0">
                <a:cs typeface="B Nazanin" panose="00000400000000000000" pitchFamily="2" charset="-78"/>
              </a:rPr>
              <a:t>این روش این است که می تواند همه اشکال متن، متن های منحی شکل و بد شکل را تشخیص دهد.</a:t>
            </a:r>
            <a:endParaRPr lang="en-US" sz="2400" dirty="0">
              <a:cs typeface="B Nazanin" panose="00000400000000000000" pitchFamily="2" charset="-78"/>
            </a:endParaRPr>
          </a:p>
          <a:p>
            <a:pPr algn="just" rtl="1"/>
            <a:r>
              <a:rPr lang="fa-IR" sz="2400" dirty="0">
                <a:cs typeface="B Nazanin" panose="00000400000000000000" pitchFamily="2" charset="-78"/>
              </a:rPr>
              <a:t>این روش از یک شبکه کانوولوشنی استفاده می کند که دو امتیاز را خروجی می </a:t>
            </a:r>
            <a:r>
              <a:rPr lang="fa-IR" sz="2400" dirty="0" smtClean="0">
                <a:cs typeface="B Nazanin" panose="00000400000000000000" pitchFamily="2" charset="-78"/>
              </a:rPr>
              <a:t>دهد</a:t>
            </a:r>
            <a:r>
              <a:rPr lang="fa-IR" sz="2400" dirty="0">
                <a:cs typeface="B Nazanin" panose="00000400000000000000" pitchFamily="2" charset="-78"/>
              </a:rPr>
              <a:t>:</a:t>
            </a:r>
            <a:endParaRPr lang="en-US" sz="2400" dirty="0" smtClean="0">
              <a:cs typeface="B Nazanin" panose="00000400000000000000" pitchFamily="2" charset="-78"/>
            </a:endParaRPr>
          </a:p>
          <a:p>
            <a:pPr marL="749808" lvl="1" indent="-457200" algn="just" rtl="1">
              <a:buFont typeface="+mj-lt"/>
              <a:buAutoNum type="arabicPeriod"/>
            </a:pPr>
            <a:r>
              <a:rPr lang="fa-IR" sz="2200" b="1" dirty="0" smtClean="0">
                <a:solidFill>
                  <a:srgbClr val="00B050"/>
                </a:solidFill>
                <a:cs typeface="B Nazanin" panose="00000400000000000000" pitchFamily="2" charset="-78"/>
              </a:rPr>
              <a:t>امتیاز </a:t>
            </a:r>
            <a:r>
              <a:rPr lang="fa-IR" sz="2200" b="1" dirty="0">
                <a:solidFill>
                  <a:srgbClr val="00B050"/>
                </a:solidFill>
                <a:cs typeface="B Nazanin" panose="00000400000000000000" pitchFamily="2" charset="-78"/>
              </a:rPr>
              <a:t>ناحیه هر </a:t>
            </a:r>
            <a:r>
              <a:rPr lang="fa-IR" sz="2200" b="1" dirty="0" smtClean="0">
                <a:solidFill>
                  <a:srgbClr val="00B050"/>
                </a:solidFill>
                <a:cs typeface="B Nazanin" panose="00000400000000000000" pitchFamily="2" charset="-78"/>
              </a:rPr>
              <a:t>کاراکتر </a:t>
            </a:r>
            <a:r>
              <a:rPr lang="fa-IR" sz="2200" dirty="0" smtClean="0">
                <a:cs typeface="B Nazanin" panose="00000400000000000000" pitchFamily="2" charset="-78"/>
              </a:rPr>
              <a:t>(</a:t>
            </a:r>
            <a:r>
              <a:rPr lang="en-US" sz="2200" dirty="0" smtClean="0">
                <a:cs typeface="B Nazanin" panose="00000400000000000000" pitchFamily="2" charset="-78"/>
              </a:rPr>
              <a:t>region score</a:t>
            </a:r>
            <a:r>
              <a:rPr lang="fa-IR" sz="2200" dirty="0" smtClean="0">
                <a:cs typeface="B Nazanin" panose="00000400000000000000" pitchFamily="2" charset="-78"/>
              </a:rPr>
              <a:t>) </a:t>
            </a:r>
            <a:endParaRPr lang="en-US" sz="2200" dirty="0">
              <a:cs typeface="B Nazanin" panose="00000400000000000000" pitchFamily="2" charset="-78"/>
            </a:endParaRPr>
          </a:p>
          <a:p>
            <a:pPr marL="749808" lvl="1" indent="-457200" algn="just" rtl="1">
              <a:buFont typeface="+mj-lt"/>
              <a:buAutoNum type="arabicPeriod"/>
            </a:pPr>
            <a:r>
              <a:rPr lang="fa-IR" sz="2200" b="1" dirty="0" smtClean="0">
                <a:solidFill>
                  <a:srgbClr val="00B050"/>
                </a:solidFill>
                <a:cs typeface="B Nazanin" panose="00000400000000000000" pitchFamily="2" charset="-78"/>
              </a:rPr>
              <a:t>امتیاز </a:t>
            </a:r>
            <a:r>
              <a:rPr lang="fa-IR" sz="2200" b="1" dirty="0">
                <a:solidFill>
                  <a:srgbClr val="00B050"/>
                </a:solidFill>
                <a:cs typeface="B Nazanin" panose="00000400000000000000" pitchFamily="2" charset="-78"/>
              </a:rPr>
              <a:t>نزدیکی کاراکترها</a:t>
            </a:r>
            <a:r>
              <a:rPr lang="fa-IR" sz="2200" b="1" dirty="0">
                <a:solidFill>
                  <a:schemeClr val="tx1"/>
                </a:solidFill>
                <a:cs typeface="B Nazanin" panose="00000400000000000000" pitchFamily="2" charset="-78"/>
              </a:rPr>
              <a:t>(</a:t>
            </a:r>
            <a:r>
              <a:rPr lang="en-US" sz="2200" dirty="0">
                <a:cs typeface="B Nazanin" panose="00000400000000000000" pitchFamily="2" charset="-78"/>
              </a:rPr>
              <a:t>affinity score</a:t>
            </a:r>
            <a:r>
              <a:rPr lang="fa-IR" sz="2200" dirty="0" smtClean="0">
                <a:cs typeface="B Nazanin" panose="00000400000000000000" pitchFamily="2" charset="-78"/>
              </a:rPr>
              <a:t>)</a:t>
            </a:r>
          </a:p>
          <a:p>
            <a:pPr marL="292608" lvl="1" indent="0" algn="just" rtl="1">
              <a:buNone/>
            </a:pPr>
            <a:endParaRPr lang="en-US" sz="2200" dirty="0" smtClean="0">
              <a:cs typeface="B Nazanin" panose="00000400000000000000" pitchFamily="2" charset="-78"/>
            </a:endParaRPr>
          </a:p>
          <a:p>
            <a:pPr algn="just" rtl="1"/>
            <a:r>
              <a:rPr lang="fa-IR" sz="2400" dirty="0" smtClean="0">
                <a:cs typeface="B Nazanin" panose="00000400000000000000" pitchFamily="2" charset="-78"/>
              </a:rPr>
              <a:t>برای </a:t>
            </a:r>
            <a:r>
              <a:rPr lang="fa-IR" sz="2400" dirty="0">
                <a:cs typeface="B Nazanin" panose="00000400000000000000" pitchFamily="2" charset="-78"/>
              </a:rPr>
              <a:t>جبران مشکل مشخص نبودن مکان کاراکترها در دیتاست اصلی، این مقاله یک یادگیری </a:t>
            </a:r>
            <a:r>
              <a:rPr lang="en-US" sz="2400" dirty="0">
                <a:solidFill>
                  <a:srgbClr val="FF0000"/>
                </a:solidFill>
                <a:cs typeface="B Nazanin" panose="00000400000000000000" pitchFamily="2" charset="-78"/>
              </a:rPr>
              <a:t>weakly-supervised</a:t>
            </a:r>
            <a:r>
              <a:rPr lang="fa-IR" sz="2400" dirty="0">
                <a:cs typeface="B Nazanin" panose="00000400000000000000" pitchFamily="2" charset="-78"/>
              </a:rPr>
              <a:t> را برای تخمین مکان صحیح کاراکترها با استفاده از مکان واقعی کلمات مشخص شده در دیتاست پیشنهاد می دهد.</a:t>
            </a:r>
            <a:endParaRPr lang="en-US" sz="2400" dirty="0">
              <a:cs typeface="B Nazanin" panose="00000400000000000000" pitchFamily="2" charset="-78"/>
            </a:endParaRPr>
          </a:p>
          <a:p>
            <a:pPr algn="just"/>
            <a:endParaRPr lang="en-US" sz="2400" dirty="0">
              <a:cs typeface="B Nazanin" panose="00000400000000000000" pitchFamily="2" charset="-78"/>
            </a:endParaRPr>
          </a:p>
        </p:txBody>
      </p:sp>
      <p:sp>
        <p:nvSpPr>
          <p:cNvPr id="4" name="Slide Number Placeholder 3"/>
          <p:cNvSpPr>
            <a:spLocks noGrp="1"/>
          </p:cNvSpPr>
          <p:nvPr>
            <p:ph type="sldNum" sz="quarter" idx="12"/>
          </p:nvPr>
        </p:nvSpPr>
        <p:spPr/>
        <p:txBody>
          <a:bodyPr/>
          <a:lstStyle/>
          <a:p>
            <a:fld id="{18087783-62FF-446C-A2E4-4C6B0B0DE16F}" type="slidenum">
              <a:rPr lang="en-US" smtClean="0"/>
              <a:t>30</a:t>
            </a:fld>
            <a:endParaRPr lang="en-US"/>
          </a:p>
        </p:txBody>
      </p:sp>
      <p:sp>
        <p:nvSpPr>
          <p:cNvPr id="5" name="Right Arrow 4"/>
          <p:cNvSpPr/>
          <p:nvPr/>
        </p:nvSpPr>
        <p:spPr>
          <a:xfrm rot="10800000">
            <a:off x="5937373" y="3543014"/>
            <a:ext cx="894944" cy="223736"/>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Right Arrow 5"/>
          <p:cNvSpPr/>
          <p:nvPr/>
        </p:nvSpPr>
        <p:spPr>
          <a:xfrm rot="10800000">
            <a:off x="5937374" y="3875335"/>
            <a:ext cx="894944" cy="223736"/>
          </a:xfrm>
          <a:prstGeom prst="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p:cNvSpPr txBox="1"/>
          <p:nvPr/>
        </p:nvSpPr>
        <p:spPr>
          <a:xfrm>
            <a:off x="2961878" y="3431132"/>
            <a:ext cx="3017173" cy="400110"/>
          </a:xfrm>
          <a:prstGeom prst="rect">
            <a:avLst/>
          </a:prstGeom>
          <a:noFill/>
        </p:spPr>
        <p:txBody>
          <a:bodyPr wrap="none" rtlCol="0">
            <a:spAutoFit/>
          </a:bodyPr>
          <a:lstStyle/>
          <a:p>
            <a:r>
              <a:rPr lang="fa-IR" sz="2000" dirty="0" smtClean="0">
                <a:cs typeface="B Nazanin" panose="00000400000000000000" pitchFamily="2" charset="-78"/>
              </a:rPr>
              <a:t>مکان </a:t>
            </a:r>
            <a:r>
              <a:rPr lang="fa-IR" sz="2000" dirty="0">
                <a:cs typeface="B Nazanin" panose="00000400000000000000" pitchFamily="2" charset="-78"/>
              </a:rPr>
              <a:t>هر کاراکتر را مشخص می </a:t>
            </a:r>
            <a:r>
              <a:rPr lang="fa-IR" sz="2000" dirty="0" smtClean="0">
                <a:cs typeface="B Nazanin" panose="00000400000000000000" pitchFamily="2" charset="-78"/>
              </a:rPr>
              <a:t>کند.</a:t>
            </a:r>
            <a:endParaRPr lang="en-US" sz="2000" dirty="0"/>
          </a:p>
        </p:txBody>
      </p:sp>
      <p:sp>
        <p:nvSpPr>
          <p:cNvPr id="12" name="TextBox 11"/>
          <p:cNvSpPr txBox="1"/>
          <p:nvPr/>
        </p:nvSpPr>
        <p:spPr>
          <a:xfrm>
            <a:off x="2379989" y="3787148"/>
            <a:ext cx="3557384" cy="400110"/>
          </a:xfrm>
          <a:prstGeom prst="rect">
            <a:avLst/>
          </a:prstGeom>
          <a:noFill/>
        </p:spPr>
        <p:txBody>
          <a:bodyPr wrap="none" rtlCol="0">
            <a:spAutoFit/>
          </a:bodyPr>
          <a:lstStyle/>
          <a:p>
            <a:r>
              <a:rPr lang="fa-IR" sz="2000" dirty="0" smtClean="0">
                <a:cs typeface="B Nazanin" panose="00000400000000000000" pitchFamily="2" charset="-78"/>
              </a:rPr>
              <a:t>برای </a:t>
            </a:r>
            <a:r>
              <a:rPr lang="fa-IR" sz="2000" dirty="0">
                <a:cs typeface="B Nazanin" panose="00000400000000000000" pitchFamily="2" charset="-78"/>
              </a:rPr>
              <a:t>گروه </a:t>
            </a:r>
            <a:r>
              <a:rPr lang="fa-IR" sz="2000" dirty="0" smtClean="0">
                <a:cs typeface="B Nazanin" panose="00000400000000000000" pitchFamily="2" charset="-78"/>
              </a:rPr>
              <a:t>بندی کاراکترها استفاده می شوند</a:t>
            </a:r>
            <a:endParaRPr lang="en-US" sz="2000" dirty="0"/>
          </a:p>
        </p:txBody>
      </p:sp>
    </p:spTree>
    <p:extLst>
      <p:ext uri="{BB962C8B-B14F-4D97-AF65-F5344CB8AC3E}">
        <p14:creationId xmlns:p14="http://schemas.microsoft.com/office/powerpoint/2010/main" val="2891467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animEffect transition="in" filter="fade">
                                      <p:cBhvr>
                                        <p:cTn id="5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معماری</a:t>
            </a:r>
            <a:endParaRPr lang="en-US" dirty="0">
              <a:cs typeface="B Nazanin" panose="00000400000000000000" pitchFamily="2" charset="-78"/>
            </a:endParaRPr>
          </a:p>
        </p:txBody>
      </p:sp>
      <p:sp>
        <p:nvSpPr>
          <p:cNvPr id="3" name="Content Placeholder 2"/>
          <p:cNvSpPr>
            <a:spLocks noGrp="1"/>
          </p:cNvSpPr>
          <p:nvPr>
            <p:ph idx="1"/>
          </p:nvPr>
        </p:nvSpPr>
        <p:spPr/>
        <p:txBody>
          <a:bodyPr>
            <a:normAutofit/>
          </a:bodyPr>
          <a:lstStyle/>
          <a:p>
            <a:pPr algn="just" rtl="1">
              <a:lnSpc>
                <a:spcPct val="200000"/>
              </a:lnSpc>
              <a:buFont typeface="Wingdings" panose="05000000000000000000" pitchFamily="2" charset="2"/>
              <a:buChar char="Ø"/>
            </a:pPr>
            <a:r>
              <a:rPr lang="fa-IR" sz="2400" dirty="0">
                <a:cs typeface="B Nazanin" panose="00000400000000000000" pitchFamily="2" charset="-78"/>
              </a:rPr>
              <a:t>شبکه پایه این روش، یک شبکه </a:t>
            </a:r>
            <a:r>
              <a:rPr lang="fa-IR" sz="2400" b="1" dirty="0">
                <a:cs typeface="B Nazanin" panose="00000400000000000000" pitchFamily="2" charset="-78"/>
              </a:rPr>
              <a:t>کاملا کانوولوشنی </a:t>
            </a:r>
            <a:r>
              <a:rPr lang="fa-IR" sz="2400" dirty="0">
                <a:cs typeface="B Nazanin" panose="00000400000000000000" pitchFamily="2" charset="-78"/>
              </a:rPr>
              <a:t>بر اساس</a:t>
            </a:r>
            <a:r>
              <a:rPr lang="fa-IR" sz="2400" b="1" dirty="0">
                <a:cs typeface="B Nazanin" panose="00000400000000000000" pitchFamily="2" charset="-78"/>
              </a:rPr>
              <a:t> </a:t>
            </a:r>
            <a:r>
              <a:rPr lang="en-US" sz="2400" b="1" dirty="0">
                <a:cs typeface="B Nazanin" panose="00000400000000000000" pitchFamily="2" charset="-78"/>
              </a:rPr>
              <a:t>VGG-16</a:t>
            </a:r>
            <a:r>
              <a:rPr lang="fa-IR" sz="2400" dirty="0">
                <a:cs typeface="B Nazanin" panose="00000400000000000000" pitchFamily="2" charset="-78"/>
              </a:rPr>
              <a:t> می باشد</a:t>
            </a:r>
            <a:r>
              <a:rPr lang="fa-IR" sz="2400" dirty="0" smtClean="0">
                <a:cs typeface="B Nazanin" panose="00000400000000000000" pitchFamily="2" charset="-78"/>
              </a:rPr>
              <a:t>.</a:t>
            </a:r>
          </a:p>
          <a:p>
            <a:pPr algn="just" rtl="1">
              <a:lnSpc>
                <a:spcPct val="200000"/>
              </a:lnSpc>
              <a:buFont typeface="Wingdings" panose="05000000000000000000" pitchFamily="2" charset="2"/>
              <a:buChar char="Ø"/>
            </a:pPr>
            <a:r>
              <a:rPr lang="fa-IR" sz="2400" dirty="0" smtClean="0">
                <a:cs typeface="B Nazanin" panose="00000400000000000000" pitchFamily="2" charset="-78"/>
              </a:rPr>
              <a:t> </a:t>
            </a:r>
            <a:r>
              <a:rPr lang="fa-IR" sz="2400" dirty="0">
                <a:cs typeface="B Nazanin" panose="00000400000000000000" pitchFamily="2" charset="-78"/>
              </a:rPr>
              <a:t>این شبکه دارای </a:t>
            </a:r>
            <a:r>
              <a:rPr lang="en-US" sz="2400" b="1" dirty="0">
                <a:cs typeface="B Nazanin" panose="00000400000000000000" pitchFamily="2" charset="-78"/>
              </a:rPr>
              <a:t>skip connection</a:t>
            </a:r>
            <a:r>
              <a:rPr lang="fa-IR" sz="2400" b="1" dirty="0">
                <a:cs typeface="B Nazanin" panose="00000400000000000000" pitchFamily="2" charset="-78"/>
              </a:rPr>
              <a:t> </a:t>
            </a:r>
            <a:r>
              <a:rPr lang="fa-IR" sz="2400" dirty="0">
                <a:cs typeface="B Nazanin" panose="00000400000000000000" pitchFamily="2" charset="-78"/>
              </a:rPr>
              <a:t>در قسمت </a:t>
            </a:r>
            <a:r>
              <a:rPr lang="en-US" sz="2400" dirty="0">
                <a:cs typeface="B Nazanin" panose="00000400000000000000" pitchFamily="2" charset="-78"/>
              </a:rPr>
              <a:t>decoding</a:t>
            </a:r>
            <a:r>
              <a:rPr lang="fa-IR" sz="2400" dirty="0">
                <a:cs typeface="B Nazanin" panose="00000400000000000000" pitchFamily="2" charset="-78"/>
              </a:rPr>
              <a:t> می باشد که شبیه شبکه </a:t>
            </a:r>
            <a:r>
              <a:rPr lang="en-US" sz="2400" dirty="0">
                <a:cs typeface="B Nazanin" panose="00000400000000000000" pitchFamily="2" charset="-78"/>
              </a:rPr>
              <a:t>U-Net</a:t>
            </a:r>
            <a:r>
              <a:rPr lang="fa-IR" sz="2400" dirty="0">
                <a:cs typeface="B Nazanin" panose="00000400000000000000" pitchFamily="2" charset="-78"/>
              </a:rPr>
              <a:t>، ویژگی های سطح پایین را نیز در نظر می گیرد. </a:t>
            </a:r>
            <a:endParaRPr lang="fa-IR" sz="2400" dirty="0" smtClean="0">
              <a:cs typeface="B Nazanin" panose="00000400000000000000" pitchFamily="2" charset="-78"/>
            </a:endParaRPr>
          </a:p>
          <a:p>
            <a:pPr algn="just" rtl="1">
              <a:lnSpc>
                <a:spcPct val="200000"/>
              </a:lnSpc>
              <a:buFont typeface="Wingdings" panose="05000000000000000000" pitchFamily="2" charset="2"/>
              <a:buChar char="Ø"/>
            </a:pPr>
            <a:r>
              <a:rPr lang="fa-IR" sz="2400" dirty="0" smtClean="0">
                <a:cs typeface="B Nazanin" panose="00000400000000000000" pitchFamily="2" charset="-78"/>
              </a:rPr>
              <a:t>خروجی </a:t>
            </a:r>
            <a:r>
              <a:rPr lang="fa-IR" sz="2400" dirty="0">
                <a:cs typeface="B Nazanin" panose="00000400000000000000" pitchFamily="2" charset="-78"/>
              </a:rPr>
              <a:t>این شبکه دارای دو کانال است که شامل دو امتیاز، </a:t>
            </a:r>
            <a:r>
              <a:rPr lang="en-US" sz="2400" b="1" dirty="0">
                <a:cs typeface="B Nazanin" panose="00000400000000000000" pitchFamily="2" charset="-78"/>
              </a:rPr>
              <a:t>region score</a:t>
            </a:r>
            <a:r>
              <a:rPr lang="fa-IR" sz="2400" dirty="0">
                <a:cs typeface="B Nazanin" panose="00000400000000000000" pitchFamily="2" charset="-78"/>
              </a:rPr>
              <a:t> و </a:t>
            </a:r>
            <a:r>
              <a:rPr lang="en-US" sz="2400" b="1" dirty="0">
                <a:cs typeface="B Nazanin" panose="00000400000000000000" pitchFamily="2" charset="-78"/>
              </a:rPr>
              <a:t>affinity score</a:t>
            </a:r>
            <a:r>
              <a:rPr lang="fa-IR" sz="2400" b="1" dirty="0">
                <a:cs typeface="B Nazanin" panose="00000400000000000000" pitchFamily="2" charset="-78"/>
              </a:rPr>
              <a:t> </a:t>
            </a:r>
            <a:r>
              <a:rPr lang="fa-IR" sz="2400" dirty="0">
                <a:cs typeface="B Nazanin" panose="00000400000000000000" pitchFamily="2" charset="-78"/>
              </a:rPr>
              <a:t>می باشد.</a:t>
            </a:r>
            <a:endParaRPr lang="en-US" sz="2400" dirty="0">
              <a:cs typeface="B Nazanin" panose="00000400000000000000" pitchFamily="2" charset="-78"/>
            </a:endParaRPr>
          </a:p>
          <a:p>
            <a:pPr algn="just"/>
            <a:endParaRPr lang="en-US" sz="2400" dirty="0">
              <a:cs typeface="B Nazanin" panose="00000400000000000000" pitchFamily="2" charset="-78"/>
            </a:endParaRPr>
          </a:p>
        </p:txBody>
      </p:sp>
      <p:sp>
        <p:nvSpPr>
          <p:cNvPr id="4" name="Slide Number Placeholder 3"/>
          <p:cNvSpPr>
            <a:spLocks noGrp="1"/>
          </p:cNvSpPr>
          <p:nvPr>
            <p:ph type="sldNum" sz="quarter" idx="12"/>
          </p:nvPr>
        </p:nvSpPr>
        <p:spPr/>
        <p:txBody>
          <a:bodyPr/>
          <a:lstStyle/>
          <a:p>
            <a:fld id="{18087783-62FF-446C-A2E4-4C6B0B0DE16F}" type="slidenum">
              <a:rPr lang="en-US" smtClean="0"/>
              <a:t>31</a:t>
            </a:fld>
            <a:endParaRPr lang="en-US"/>
          </a:p>
        </p:txBody>
      </p:sp>
    </p:spTree>
    <p:extLst>
      <p:ext uri="{BB962C8B-B14F-4D97-AF65-F5344CB8AC3E}">
        <p14:creationId xmlns:p14="http://schemas.microsoft.com/office/powerpoint/2010/main" val="4258239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8087783-62FF-446C-A2E4-4C6B0B0DE16F}" type="slidenum">
              <a:rPr lang="en-US" smtClean="0"/>
              <a:t>32</a:t>
            </a:fld>
            <a:endParaRPr lang="en-US"/>
          </a:p>
        </p:txBody>
      </p:sp>
      <p:pic>
        <p:nvPicPr>
          <p:cNvPr id="3" name="Content Placeholder 4"/>
          <p:cNvPicPr>
            <a:picLocks/>
          </p:cNvPicPr>
          <p:nvPr/>
        </p:nvPicPr>
        <p:blipFill>
          <a:blip r:embed="rId2"/>
          <a:stretch>
            <a:fillRect/>
          </a:stretch>
        </p:blipFill>
        <p:spPr>
          <a:xfrm>
            <a:off x="2826329" y="77930"/>
            <a:ext cx="6255326" cy="6244936"/>
          </a:xfrm>
          <a:prstGeom prst="rect">
            <a:avLst/>
          </a:prstGeom>
        </p:spPr>
      </p:pic>
    </p:spTree>
    <p:extLst>
      <p:ext uri="{BB962C8B-B14F-4D97-AF65-F5344CB8AC3E}">
        <p14:creationId xmlns:p14="http://schemas.microsoft.com/office/powerpoint/2010/main" val="426861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b="1" dirty="0"/>
              <a:t>Training</a:t>
            </a:r>
            <a:endParaRPr lang="en-US" dirty="0"/>
          </a:p>
        </p:txBody>
      </p:sp>
      <p:sp>
        <p:nvSpPr>
          <p:cNvPr id="4" name="Slide Number Placeholder 3"/>
          <p:cNvSpPr>
            <a:spLocks noGrp="1"/>
          </p:cNvSpPr>
          <p:nvPr>
            <p:ph type="sldNum" sz="quarter" idx="12"/>
          </p:nvPr>
        </p:nvSpPr>
        <p:spPr/>
        <p:txBody>
          <a:bodyPr/>
          <a:lstStyle/>
          <a:p>
            <a:fld id="{18087783-62FF-446C-A2E4-4C6B0B0DE16F}" type="slidenum">
              <a:rPr lang="en-US" smtClean="0"/>
              <a:t>33</a:t>
            </a:fld>
            <a:endParaRPr lang="en-US"/>
          </a:p>
        </p:txBody>
      </p:sp>
      <p:sp>
        <p:nvSpPr>
          <p:cNvPr id="6" name="Content Placeholder 5"/>
          <p:cNvSpPr>
            <a:spLocks noGrp="1"/>
          </p:cNvSpPr>
          <p:nvPr>
            <p:ph idx="1"/>
          </p:nvPr>
        </p:nvSpPr>
        <p:spPr/>
        <p:txBody>
          <a:bodyPr>
            <a:normAutofit/>
          </a:bodyPr>
          <a:lstStyle/>
          <a:p>
            <a:pPr algn="r" rtl="1">
              <a:lnSpc>
                <a:spcPct val="150000"/>
              </a:lnSpc>
            </a:pPr>
            <a:r>
              <a:rPr lang="fa-IR" sz="2400" dirty="0" smtClean="0">
                <a:cs typeface="B Nazanin" panose="00000400000000000000" pitchFamily="2" charset="-78"/>
              </a:rPr>
              <a:t>یادگیری </a:t>
            </a:r>
            <a:r>
              <a:rPr lang="fa-IR" sz="2400" dirty="0">
                <a:cs typeface="B Nazanin" panose="00000400000000000000" pitchFamily="2" charset="-78"/>
              </a:rPr>
              <a:t>این روش دارای دو بخش زیر است :</a:t>
            </a:r>
            <a:endParaRPr lang="en-US" sz="2400" dirty="0">
              <a:cs typeface="B Nazanin" panose="00000400000000000000" pitchFamily="2" charset="-78"/>
            </a:endParaRPr>
          </a:p>
          <a:p>
            <a:pPr marL="749808" lvl="1" indent="-457200" algn="r" rtl="1">
              <a:lnSpc>
                <a:spcPct val="150000"/>
              </a:lnSpc>
              <a:buFont typeface="+mj-lt"/>
              <a:buAutoNum type="arabicPeriod"/>
            </a:pPr>
            <a:r>
              <a:rPr lang="en-US" sz="2400" dirty="0">
                <a:cs typeface="B Nazanin" panose="00000400000000000000" pitchFamily="2" charset="-78"/>
              </a:rPr>
              <a:t>Ground Truth Label </a:t>
            </a:r>
            <a:r>
              <a:rPr lang="en-US" sz="2400" dirty="0" smtClean="0">
                <a:cs typeface="B Nazanin" panose="00000400000000000000" pitchFamily="2" charset="-78"/>
              </a:rPr>
              <a:t>Generation</a:t>
            </a:r>
            <a:endParaRPr lang="en-US" sz="2400" dirty="0">
              <a:cs typeface="B Nazanin" panose="00000400000000000000" pitchFamily="2" charset="-78"/>
            </a:endParaRPr>
          </a:p>
          <a:p>
            <a:pPr marL="749808" lvl="1" indent="-457200" algn="r" rtl="1">
              <a:lnSpc>
                <a:spcPct val="150000"/>
              </a:lnSpc>
              <a:buFont typeface="+mj-lt"/>
              <a:buAutoNum type="arabicPeriod"/>
            </a:pPr>
            <a:r>
              <a:rPr lang="en-US" sz="2400" dirty="0">
                <a:cs typeface="B Nazanin" panose="00000400000000000000" pitchFamily="2" charset="-78"/>
              </a:rPr>
              <a:t>Weakly-Supervised Learning</a:t>
            </a:r>
          </a:p>
          <a:p>
            <a:pPr marL="0" indent="0" algn="r">
              <a:lnSpc>
                <a:spcPct val="150000"/>
              </a:lnSpc>
              <a:buNone/>
            </a:pPr>
            <a:endParaRPr lang="en-US" sz="2400" dirty="0">
              <a:cs typeface="B Nazanin" panose="00000400000000000000" pitchFamily="2" charset="-78"/>
            </a:endParaRPr>
          </a:p>
        </p:txBody>
      </p:sp>
    </p:spTree>
    <p:extLst>
      <p:ext uri="{BB962C8B-B14F-4D97-AF65-F5344CB8AC3E}">
        <p14:creationId xmlns:p14="http://schemas.microsoft.com/office/powerpoint/2010/main" val="422913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r" rtl="1">
              <a:lnSpc>
                <a:spcPct val="85000"/>
              </a:lnSpc>
              <a:spcBef>
                <a:spcPct val="0"/>
              </a:spcBef>
            </a:pPr>
            <a:r>
              <a:rPr lang="en-US" sz="4800" dirty="0" smtClean="0">
                <a:solidFill>
                  <a:schemeClr val="tx1">
                    <a:lumMod val="75000"/>
                    <a:lumOff val="25000"/>
                  </a:schemeClr>
                </a:solidFill>
                <a:latin typeface="+mj-lt"/>
                <a:cs typeface="B Nazanin" panose="00000400000000000000" pitchFamily="2" charset="-78"/>
              </a:rPr>
              <a:t>Ground Truth Label Generation .1</a:t>
            </a:r>
            <a:endParaRPr lang="en-US" sz="4800" dirty="0">
              <a:solidFill>
                <a:schemeClr val="tx1">
                  <a:lumMod val="75000"/>
                  <a:lumOff val="25000"/>
                </a:schemeClr>
              </a:solidFill>
              <a:latin typeface="+mj-lt"/>
              <a:cs typeface="B Nazanin" panose="00000400000000000000" pitchFamily="2" charset="-78"/>
            </a:endParaRPr>
          </a:p>
        </p:txBody>
      </p:sp>
      <p:sp>
        <p:nvSpPr>
          <p:cNvPr id="3" name="Content Placeholder 2"/>
          <p:cNvSpPr>
            <a:spLocks noGrp="1"/>
          </p:cNvSpPr>
          <p:nvPr>
            <p:ph idx="1"/>
          </p:nvPr>
        </p:nvSpPr>
        <p:spPr/>
        <p:txBody>
          <a:bodyPr>
            <a:normAutofit lnSpcReduction="10000"/>
          </a:bodyPr>
          <a:lstStyle/>
          <a:p>
            <a:pPr algn="r" rtl="1">
              <a:lnSpc>
                <a:spcPct val="200000"/>
              </a:lnSpc>
              <a:buFont typeface="Wingdings" panose="05000000000000000000" pitchFamily="2" charset="2"/>
              <a:buChar char="Ø"/>
            </a:pPr>
            <a:r>
              <a:rPr lang="fa-IR" sz="2400" dirty="0">
                <a:cs typeface="B Nazanin" panose="00000400000000000000" pitchFamily="2" charset="-78"/>
              </a:rPr>
              <a:t>در این بخش به ازای هر عکس، باتوجه به </a:t>
            </a:r>
            <a:r>
              <a:rPr lang="en-US" sz="2400" dirty="0">
                <a:cs typeface="B Nazanin" panose="00000400000000000000" pitchFamily="2" charset="-78"/>
              </a:rPr>
              <a:t>region score</a:t>
            </a:r>
            <a:r>
              <a:rPr lang="fa-IR" sz="2400" dirty="0">
                <a:cs typeface="B Nazanin" panose="00000400000000000000" pitchFamily="2" charset="-78"/>
              </a:rPr>
              <a:t> و </a:t>
            </a:r>
            <a:r>
              <a:rPr lang="en-US" sz="2400" dirty="0">
                <a:cs typeface="B Nazanin" panose="00000400000000000000" pitchFamily="2" charset="-78"/>
              </a:rPr>
              <a:t>affinity score</a:t>
            </a:r>
            <a:r>
              <a:rPr lang="fa-IR" sz="2400" dirty="0">
                <a:cs typeface="B Nazanin" panose="00000400000000000000" pitchFamily="2" charset="-78"/>
              </a:rPr>
              <a:t>، برای </a:t>
            </a:r>
            <a:r>
              <a:rPr lang="en-US" sz="2400" dirty="0">
                <a:cs typeface="B Nazanin" panose="00000400000000000000" pitchFamily="2" charset="-78"/>
              </a:rPr>
              <a:t>bounding box</a:t>
            </a:r>
            <a:r>
              <a:rPr lang="fa-IR" sz="2400" dirty="0">
                <a:cs typeface="B Nazanin" panose="00000400000000000000" pitchFamily="2" charset="-78"/>
              </a:rPr>
              <a:t> هر کاراکتر یک برچسب تولید می شود</a:t>
            </a:r>
            <a:r>
              <a:rPr lang="fa-IR" sz="2400" dirty="0" smtClean="0">
                <a:cs typeface="B Nazanin" panose="00000400000000000000" pitchFamily="2" charset="-78"/>
              </a:rPr>
              <a:t>.</a:t>
            </a:r>
            <a:endParaRPr lang="en-US" sz="2400" dirty="0" smtClean="0">
              <a:cs typeface="B Nazanin" panose="00000400000000000000" pitchFamily="2" charset="-78"/>
            </a:endParaRPr>
          </a:p>
          <a:p>
            <a:pPr algn="r" rtl="1">
              <a:lnSpc>
                <a:spcPct val="200000"/>
              </a:lnSpc>
              <a:buFont typeface="Wingdings" panose="05000000000000000000" pitchFamily="2" charset="2"/>
              <a:buChar char="Ø"/>
            </a:pPr>
            <a:r>
              <a:rPr lang="fa-IR" sz="2400" dirty="0" smtClean="0">
                <a:cs typeface="B Nazanin" panose="00000400000000000000" pitchFamily="2" charset="-78"/>
              </a:rPr>
              <a:t> </a:t>
            </a:r>
            <a:r>
              <a:rPr lang="en-US" sz="2400" dirty="0">
                <a:cs typeface="B Nazanin" panose="00000400000000000000" pitchFamily="2" charset="-78"/>
              </a:rPr>
              <a:t>region score</a:t>
            </a:r>
            <a:r>
              <a:rPr lang="fa-IR" sz="2400" dirty="0">
                <a:cs typeface="B Nazanin" panose="00000400000000000000" pitchFamily="2" charset="-78"/>
              </a:rPr>
              <a:t> احتمال مرکز کاراکتر بودن هر پیکسل را نشان می </a:t>
            </a:r>
            <a:r>
              <a:rPr lang="fa-IR" sz="2400" dirty="0" smtClean="0">
                <a:cs typeface="B Nazanin" panose="00000400000000000000" pitchFamily="2" charset="-78"/>
              </a:rPr>
              <a:t>دهد</a:t>
            </a:r>
            <a:r>
              <a:rPr lang="en-US" sz="2400" dirty="0" smtClean="0">
                <a:cs typeface="B Nazanin" panose="00000400000000000000" pitchFamily="2" charset="-78"/>
              </a:rPr>
              <a:t>.</a:t>
            </a:r>
            <a:r>
              <a:rPr lang="fa-IR" sz="2400" dirty="0" smtClean="0">
                <a:cs typeface="B Nazanin" panose="00000400000000000000" pitchFamily="2" charset="-78"/>
              </a:rPr>
              <a:t> </a:t>
            </a:r>
            <a:endParaRPr lang="en-US" sz="2400" dirty="0" smtClean="0">
              <a:cs typeface="B Nazanin" panose="00000400000000000000" pitchFamily="2" charset="-78"/>
            </a:endParaRPr>
          </a:p>
          <a:p>
            <a:pPr algn="r" rtl="1">
              <a:lnSpc>
                <a:spcPct val="200000"/>
              </a:lnSpc>
              <a:buFont typeface="Wingdings" panose="05000000000000000000" pitchFamily="2" charset="2"/>
              <a:buChar char="Ø"/>
            </a:pPr>
            <a:r>
              <a:rPr lang="fa-IR" sz="2400" dirty="0" smtClean="0">
                <a:cs typeface="B Nazanin" panose="00000400000000000000" pitchFamily="2" charset="-78"/>
              </a:rPr>
              <a:t> </a:t>
            </a:r>
            <a:r>
              <a:rPr lang="en-US" sz="2400" dirty="0">
                <a:cs typeface="B Nazanin" panose="00000400000000000000" pitchFamily="2" charset="-78"/>
              </a:rPr>
              <a:t>affinity score</a:t>
            </a:r>
            <a:r>
              <a:rPr lang="fa-IR" sz="2400" dirty="0">
                <a:cs typeface="B Nazanin" panose="00000400000000000000" pitchFamily="2" charset="-78"/>
              </a:rPr>
              <a:t>  برای هر پیکسل، احتمال اینکه </a:t>
            </a:r>
            <a:r>
              <a:rPr lang="fa-IR" sz="2400" dirty="0" smtClean="0">
                <a:cs typeface="B Nazanin" panose="00000400000000000000" pitchFamily="2" charset="-78"/>
              </a:rPr>
              <a:t>آن پیکسل </a:t>
            </a:r>
            <a:r>
              <a:rPr lang="fa-IR" sz="2400" dirty="0" smtClean="0">
                <a:cs typeface="B Nazanin" panose="00000400000000000000" pitchFamily="2" charset="-78"/>
              </a:rPr>
              <a:t>مرکز </a:t>
            </a:r>
            <a:r>
              <a:rPr lang="fa-IR" sz="2400" dirty="0">
                <a:cs typeface="B Nazanin" panose="00000400000000000000" pitchFamily="2" charset="-78"/>
              </a:rPr>
              <a:t>بین دو کاراکتر مجاور باشد را بازنمایی می نماید. </a:t>
            </a:r>
            <a:endParaRPr lang="en-US" sz="2400" dirty="0">
              <a:cs typeface="B Nazanin" panose="00000400000000000000" pitchFamily="2" charset="-78"/>
            </a:endParaRPr>
          </a:p>
          <a:p>
            <a:pPr algn="r"/>
            <a:endParaRPr lang="en-US" dirty="0">
              <a:cs typeface="B Nazanin" panose="00000400000000000000" pitchFamily="2" charset="-78"/>
            </a:endParaRPr>
          </a:p>
        </p:txBody>
      </p:sp>
      <p:sp>
        <p:nvSpPr>
          <p:cNvPr id="4" name="Slide Number Placeholder 3"/>
          <p:cNvSpPr>
            <a:spLocks noGrp="1"/>
          </p:cNvSpPr>
          <p:nvPr>
            <p:ph type="sldNum" sz="quarter" idx="12"/>
          </p:nvPr>
        </p:nvSpPr>
        <p:spPr/>
        <p:txBody>
          <a:bodyPr/>
          <a:lstStyle/>
          <a:p>
            <a:fld id="{18087783-62FF-446C-A2E4-4C6B0B0DE16F}" type="slidenum">
              <a:rPr lang="en-US" smtClean="0"/>
              <a:t>34</a:t>
            </a:fld>
            <a:endParaRPr lang="en-US"/>
          </a:p>
        </p:txBody>
      </p:sp>
    </p:spTree>
    <p:extLst>
      <p:ext uri="{BB962C8B-B14F-4D97-AF65-F5344CB8AC3E}">
        <p14:creationId xmlns:p14="http://schemas.microsoft.com/office/powerpoint/2010/main" val="372233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cs typeface="B Nazanin" panose="00000400000000000000" pitchFamily="2" charset="-78"/>
              </a:rPr>
              <a:t>Ground Truth Label Generation .1</a:t>
            </a:r>
            <a:endParaRPr lang="en-US" dirty="0"/>
          </a:p>
        </p:txBody>
      </p:sp>
      <p:sp>
        <p:nvSpPr>
          <p:cNvPr id="4" name="Slide Number Placeholder 3"/>
          <p:cNvSpPr>
            <a:spLocks noGrp="1"/>
          </p:cNvSpPr>
          <p:nvPr>
            <p:ph type="sldNum" sz="quarter" idx="12"/>
          </p:nvPr>
        </p:nvSpPr>
        <p:spPr/>
        <p:txBody>
          <a:bodyPr/>
          <a:lstStyle/>
          <a:p>
            <a:fld id="{18087783-62FF-446C-A2E4-4C6B0B0DE16F}" type="slidenum">
              <a:rPr lang="en-US" smtClean="0"/>
              <a:t>35</a:t>
            </a:fld>
            <a:endParaRPr lang="en-US"/>
          </a:p>
        </p:txBody>
      </p:sp>
      <p:pic>
        <p:nvPicPr>
          <p:cNvPr id="5" name="Content Placeholder 4"/>
          <p:cNvPicPr>
            <a:picLocks noGrp="1"/>
          </p:cNvPicPr>
          <p:nvPr>
            <p:ph idx="1"/>
          </p:nvPr>
        </p:nvPicPr>
        <p:blipFill>
          <a:blip r:embed="rId2"/>
          <a:stretch>
            <a:fillRect/>
          </a:stretch>
        </p:blipFill>
        <p:spPr>
          <a:xfrm>
            <a:off x="743990" y="2337521"/>
            <a:ext cx="10764980" cy="3720378"/>
          </a:xfrm>
          <a:prstGeom prst="rect">
            <a:avLst/>
          </a:prstGeom>
        </p:spPr>
      </p:pic>
    </p:spTree>
    <p:extLst>
      <p:ext uri="{BB962C8B-B14F-4D97-AF65-F5344CB8AC3E}">
        <p14:creationId xmlns:p14="http://schemas.microsoft.com/office/powerpoint/2010/main" val="336722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cs typeface="B Nazanin" panose="00000400000000000000" pitchFamily="2" charset="-78"/>
              </a:rPr>
              <a:t>Ground Truth Label Generation .1</a:t>
            </a:r>
            <a:endParaRPr lang="en-US" dirty="0"/>
          </a:p>
        </p:txBody>
      </p:sp>
      <p:sp>
        <p:nvSpPr>
          <p:cNvPr id="3" name="Content Placeholder 2"/>
          <p:cNvSpPr>
            <a:spLocks noGrp="1"/>
          </p:cNvSpPr>
          <p:nvPr>
            <p:ph idx="1"/>
          </p:nvPr>
        </p:nvSpPr>
        <p:spPr/>
        <p:txBody>
          <a:bodyPr/>
          <a:lstStyle/>
          <a:p>
            <a:pPr algn="r" rtl="1"/>
            <a:r>
              <a:rPr lang="fa-IR" sz="2400" dirty="0">
                <a:cs typeface="B Nazanin" panose="00000400000000000000" pitchFamily="2" charset="-78"/>
              </a:rPr>
              <a:t>برای تخمین زدن و تولید </a:t>
            </a:r>
            <a:r>
              <a:rPr lang="en-US" sz="2400" dirty="0">
                <a:cs typeface="B Nazanin" panose="00000400000000000000" pitchFamily="2" charset="-78"/>
              </a:rPr>
              <a:t>ground truth</a:t>
            </a:r>
            <a:r>
              <a:rPr lang="fa-IR" sz="2400" dirty="0">
                <a:cs typeface="B Nazanin" panose="00000400000000000000" pitchFamily="2" charset="-78"/>
              </a:rPr>
              <a:t> </a:t>
            </a:r>
            <a:r>
              <a:rPr lang="fa-IR" sz="2400" dirty="0" smtClean="0">
                <a:cs typeface="B Nazanin" panose="00000400000000000000" pitchFamily="2" charset="-78"/>
              </a:rPr>
              <a:t>برای</a:t>
            </a:r>
            <a:r>
              <a:rPr lang="en-US" sz="2400" dirty="0" smtClean="0">
                <a:cs typeface="B Nazanin" panose="00000400000000000000" pitchFamily="2" charset="-78"/>
              </a:rPr>
              <a:t>region </a:t>
            </a:r>
            <a:r>
              <a:rPr lang="en-US" sz="2400" dirty="0">
                <a:cs typeface="B Nazanin" panose="00000400000000000000" pitchFamily="2" charset="-78"/>
              </a:rPr>
              <a:t>score</a:t>
            </a:r>
            <a:r>
              <a:rPr lang="fa-IR" sz="2400" dirty="0">
                <a:cs typeface="B Nazanin" panose="00000400000000000000" pitchFamily="2" charset="-78"/>
              </a:rPr>
              <a:t> و </a:t>
            </a:r>
            <a:r>
              <a:rPr lang="en-US" sz="2400" dirty="0">
                <a:cs typeface="B Nazanin" panose="00000400000000000000" pitchFamily="2" charset="-78"/>
              </a:rPr>
              <a:t>affinity score</a:t>
            </a:r>
            <a:r>
              <a:rPr lang="fa-IR" sz="2400" dirty="0">
                <a:cs typeface="B Nazanin" panose="00000400000000000000" pitchFamily="2" charset="-78"/>
              </a:rPr>
              <a:t>، از سه مرحله استفاده می شود :</a:t>
            </a:r>
            <a:endParaRPr lang="en-US" sz="2400" dirty="0">
              <a:cs typeface="B Nazanin" panose="00000400000000000000" pitchFamily="2" charset="-78"/>
            </a:endParaRPr>
          </a:p>
          <a:p>
            <a:pPr marL="457200" lvl="0" indent="-457200" algn="r" rtl="1">
              <a:buFont typeface="+mj-lt"/>
              <a:buAutoNum type="arabicPeriod"/>
            </a:pPr>
            <a:r>
              <a:rPr lang="fa-IR" sz="2400" dirty="0">
                <a:cs typeface="B Nazanin" panose="00000400000000000000" pitchFamily="2" charset="-78"/>
              </a:rPr>
              <a:t>آماده سازی یک نقشه گوسی دو بعدی</a:t>
            </a:r>
            <a:endParaRPr lang="en-US" sz="2400" dirty="0">
              <a:cs typeface="B Nazanin" panose="00000400000000000000" pitchFamily="2" charset="-78"/>
            </a:endParaRPr>
          </a:p>
          <a:p>
            <a:pPr marL="457200" lvl="0" indent="-457200" algn="r" rtl="1">
              <a:buFont typeface="+mj-lt"/>
              <a:buAutoNum type="arabicPeriod"/>
            </a:pPr>
            <a:r>
              <a:rPr lang="fa-IR" sz="2400" dirty="0">
                <a:cs typeface="B Nazanin" panose="00000400000000000000" pitchFamily="2" charset="-78"/>
              </a:rPr>
              <a:t>محاسبه یک </a:t>
            </a:r>
            <a:r>
              <a:rPr lang="fa-IR" sz="2400" dirty="0" smtClean="0">
                <a:cs typeface="B Nazanin" panose="00000400000000000000" pitchFamily="2" charset="-78"/>
              </a:rPr>
              <a:t>تبدیل</a:t>
            </a:r>
            <a:r>
              <a:rPr lang="en-US" sz="2400" dirty="0" smtClean="0">
                <a:cs typeface="B Nazanin" panose="00000400000000000000" pitchFamily="2" charset="-78"/>
              </a:rPr>
              <a:t>perspective</a:t>
            </a:r>
            <a:r>
              <a:rPr lang="fa-IR" sz="2400" smtClean="0">
                <a:cs typeface="B Nazanin" panose="00000400000000000000" pitchFamily="2" charset="-78"/>
              </a:rPr>
              <a:t> </a:t>
            </a:r>
            <a:r>
              <a:rPr lang="en-US" sz="2400" smtClean="0">
                <a:cs typeface="B Nazanin" panose="00000400000000000000" pitchFamily="2" charset="-78"/>
              </a:rPr>
              <a:t> </a:t>
            </a:r>
            <a:r>
              <a:rPr lang="fa-IR" sz="2400" dirty="0">
                <a:cs typeface="B Nazanin" panose="00000400000000000000" pitchFamily="2" charset="-78"/>
              </a:rPr>
              <a:t>بین نقشه گوسی ناحیه ای و هر </a:t>
            </a:r>
            <a:r>
              <a:rPr lang="en-US" sz="2400" dirty="0">
                <a:cs typeface="B Nazanin" panose="00000400000000000000" pitchFamily="2" charset="-78"/>
              </a:rPr>
              <a:t>box</a:t>
            </a:r>
            <a:r>
              <a:rPr lang="fa-IR" sz="2400" dirty="0">
                <a:cs typeface="B Nazanin" panose="00000400000000000000" pitchFamily="2" charset="-78"/>
              </a:rPr>
              <a:t> کاراکتر</a:t>
            </a:r>
            <a:endParaRPr lang="en-US" sz="2400" dirty="0">
              <a:cs typeface="B Nazanin" panose="00000400000000000000" pitchFamily="2" charset="-78"/>
            </a:endParaRPr>
          </a:p>
          <a:p>
            <a:pPr marL="457200" lvl="0" indent="-457200" algn="r" rtl="1">
              <a:buFont typeface="+mj-lt"/>
              <a:buAutoNum type="arabicPeriod"/>
            </a:pPr>
            <a:r>
              <a:rPr lang="fa-IR" sz="2400" dirty="0">
                <a:cs typeface="B Nazanin" panose="00000400000000000000" pitchFamily="2" charset="-78"/>
              </a:rPr>
              <a:t>نگاشت هر توزیع گوسی به </a:t>
            </a:r>
            <a:r>
              <a:rPr lang="en-US" sz="2400" dirty="0">
                <a:cs typeface="B Nazanin" panose="00000400000000000000" pitchFamily="2" charset="-78"/>
              </a:rPr>
              <a:t>box</a:t>
            </a:r>
            <a:r>
              <a:rPr lang="fa-IR" sz="2400" dirty="0">
                <a:cs typeface="B Nazanin" panose="00000400000000000000" pitchFamily="2" charset="-78"/>
              </a:rPr>
              <a:t> هر ناحیه</a:t>
            </a:r>
            <a:endParaRPr lang="en-US" sz="2400" dirty="0">
              <a:cs typeface="B Nazanin" panose="00000400000000000000" pitchFamily="2" charset="-78"/>
            </a:endParaRPr>
          </a:p>
          <a:p>
            <a:pPr algn="r"/>
            <a:endParaRPr lang="en-US" dirty="0">
              <a:cs typeface="B Nazanin" panose="00000400000000000000" pitchFamily="2" charset="-78"/>
            </a:endParaRPr>
          </a:p>
        </p:txBody>
      </p:sp>
      <p:sp>
        <p:nvSpPr>
          <p:cNvPr id="4" name="Slide Number Placeholder 3"/>
          <p:cNvSpPr>
            <a:spLocks noGrp="1"/>
          </p:cNvSpPr>
          <p:nvPr>
            <p:ph type="sldNum" sz="quarter" idx="12"/>
          </p:nvPr>
        </p:nvSpPr>
        <p:spPr/>
        <p:txBody>
          <a:bodyPr/>
          <a:lstStyle/>
          <a:p>
            <a:fld id="{18087783-62FF-446C-A2E4-4C6B0B0DE16F}" type="slidenum">
              <a:rPr lang="en-US" smtClean="0"/>
              <a:t>36</a:t>
            </a:fld>
            <a:endParaRPr lang="en-US"/>
          </a:p>
        </p:txBody>
      </p:sp>
    </p:spTree>
    <p:extLst>
      <p:ext uri="{BB962C8B-B14F-4D97-AF65-F5344CB8AC3E}">
        <p14:creationId xmlns:p14="http://schemas.microsoft.com/office/powerpoint/2010/main" val="110882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lgn="r"/>
            <a:r>
              <a:rPr lang="en-US" dirty="0"/>
              <a:t>Weakly-Supervised </a:t>
            </a:r>
            <a:r>
              <a:rPr lang="en-US" dirty="0" smtClean="0"/>
              <a:t>Learning</a:t>
            </a:r>
            <a:endParaRPr lang="en-US" dirty="0"/>
          </a:p>
        </p:txBody>
      </p:sp>
      <p:sp>
        <p:nvSpPr>
          <p:cNvPr id="3" name="Content Placeholder 2"/>
          <p:cNvSpPr>
            <a:spLocks noGrp="1"/>
          </p:cNvSpPr>
          <p:nvPr>
            <p:ph idx="1"/>
          </p:nvPr>
        </p:nvSpPr>
        <p:spPr/>
        <p:txBody>
          <a:bodyPr>
            <a:normAutofit/>
          </a:bodyPr>
          <a:lstStyle/>
          <a:p>
            <a:pPr algn="just" rtl="1"/>
            <a:r>
              <a:rPr lang="fa-IR" dirty="0">
                <a:cs typeface="B Nazanin" panose="00000400000000000000" pitchFamily="2" charset="-78"/>
              </a:rPr>
              <a:t>در این بخش، از تصاویر واقعی که در آن ها فقط </a:t>
            </a:r>
            <a:r>
              <a:rPr lang="en-US" dirty="0">
                <a:cs typeface="B Nazanin" panose="00000400000000000000" pitchFamily="2" charset="-78"/>
              </a:rPr>
              <a:t>box</a:t>
            </a:r>
            <a:r>
              <a:rPr lang="fa-IR" dirty="0">
                <a:cs typeface="B Nazanin" panose="00000400000000000000" pitchFamily="2" charset="-78"/>
              </a:rPr>
              <a:t> متن ها مشخص شده است، استفاده کرده و </a:t>
            </a:r>
            <a:r>
              <a:rPr lang="en-US" dirty="0">
                <a:cs typeface="B Nazanin" panose="00000400000000000000" pitchFamily="2" charset="-78"/>
              </a:rPr>
              <a:t>box</a:t>
            </a:r>
            <a:r>
              <a:rPr lang="fa-IR" dirty="0">
                <a:cs typeface="B Nazanin" panose="00000400000000000000" pitchFamily="2" charset="-78"/>
              </a:rPr>
              <a:t> کاراکتر های آن متن را به دست می آورد</a:t>
            </a:r>
            <a:r>
              <a:rPr lang="fa-IR" dirty="0" smtClean="0">
                <a:cs typeface="B Nazanin" panose="00000400000000000000" pitchFamily="2" charset="-78"/>
              </a:rPr>
              <a:t>.</a:t>
            </a:r>
            <a:endParaRPr lang="en-US" dirty="0">
              <a:cs typeface="B Nazanin" panose="00000400000000000000" pitchFamily="2" charset="-78"/>
            </a:endParaRPr>
          </a:p>
        </p:txBody>
      </p:sp>
      <p:sp>
        <p:nvSpPr>
          <p:cNvPr id="4" name="Slide Number Placeholder 3"/>
          <p:cNvSpPr>
            <a:spLocks noGrp="1"/>
          </p:cNvSpPr>
          <p:nvPr>
            <p:ph type="sldNum" sz="quarter" idx="12"/>
          </p:nvPr>
        </p:nvSpPr>
        <p:spPr/>
        <p:txBody>
          <a:bodyPr/>
          <a:lstStyle/>
          <a:p>
            <a:fld id="{18087783-62FF-446C-A2E4-4C6B0B0DE16F}" type="slidenum">
              <a:rPr lang="en-US" smtClean="0"/>
              <a:t>37</a:t>
            </a:fld>
            <a:endParaRPr lang="en-US"/>
          </a:p>
        </p:txBody>
      </p:sp>
      <p:pic>
        <p:nvPicPr>
          <p:cNvPr id="5" name="Picture 4"/>
          <p:cNvPicPr/>
          <p:nvPr/>
        </p:nvPicPr>
        <p:blipFill>
          <a:blip r:embed="rId2"/>
          <a:stretch>
            <a:fillRect/>
          </a:stretch>
        </p:blipFill>
        <p:spPr>
          <a:xfrm>
            <a:off x="2082683" y="2472173"/>
            <a:ext cx="8087593" cy="3505295"/>
          </a:xfrm>
          <a:prstGeom prst="rect">
            <a:avLst/>
          </a:prstGeom>
        </p:spPr>
      </p:pic>
    </p:spTree>
    <p:extLst>
      <p:ext uri="{BB962C8B-B14F-4D97-AF65-F5344CB8AC3E}">
        <p14:creationId xmlns:p14="http://schemas.microsoft.com/office/powerpoint/2010/main" val="3702173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Weakly-Supervised Learning</a:t>
            </a:r>
          </a:p>
        </p:txBody>
      </p:sp>
      <p:sp>
        <p:nvSpPr>
          <p:cNvPr id="3" name="Content Placeholder 2"/>
          <p:cNvSpPr>
            <a:spLocks noGrp="1"/>
          </p:cNvSpPr>
          <p:nvPr>
            <p:ph idx="1"/>
          </p:nvPr>
        </p:nvSpPr>
        <p:spPr/>
        <p:txBody>
          <a:bodyPr>
            <a:normAutofit/>
          </a:bodyPr>
          <a:lstStyle/>
          <a:p>
            <a:pPr algn="r" rtl="1">
              <a:lnSpc>
                <a:spcPct val="200000"/>
              </a:lnSpc>
            </a:pPr>
            <a:r>
              <a:rPr lang="fa-IR" sz="2400" dirty="0">
                <a:cs typeface="B Nazanin" panose="00000400000000000000" pitchFamily="2" charset="-78"/>
              </a:rPr>
              <a:t>روند جداسازی کاراکترها دارای 4 مرحله است:</a:t>
            </a:r>
            <a:endParaRPr lang="en-US" sz="2400" dirty="0">
              <a:cs typeface="B Nazanin" panose="00000400000000000000" pitchFamily="2" charset="-78"/>
            </a:endParaRPr>
          </a:p>
          <a:p>
            <a:pPr marL="749808" lvl="1" indent="-457200" algn="r" rtl="1">
              <a:lnSpc>
                <a:spcPct val="200000"/>
              </a:lnSpc>
              <a:buFont typeface="+mj-lt"/>
              <a:buAutoNum type="arabicPeriod"/>
            </a:pPr>
            <a:r>
              <a:rPr lang="fa-IR" sz="2200" dirty="0" smtClean="0">
                <a:cs typeface="B Nazanin" panose="00000400000000000000" pitchFamily="2" charset="-78"/>
              </a:rPr>
              <a:t>بخش های دارای متن از تصویر ورودی بریده  می‌شود.</a:t>
            </a:r>
            <a:endParaRPr lang="en-US" sz="2200" dirty="0" smtClean="0">
              <a:cs typeface="B Nazanin" panose="00000400000000000000" pitchFamily="2" charset="-78"/>
            </a:endParaRPr>
          </a:p>
          <a:p>
            <a:pPr marL="749808" lvl="1" indent="-457200" algn="r" rtl="1">
              <a:lnSpc>
                <a:spcPct val="200000"/>
              </a:lnSpc>
              <a:buFont typeface="+mj-lt"/>
              <a:buAutoNum type="arabicPeriod"/>
            </a:pPr>
            <a:r>
              <a:rPr lang="fa-IR" sz="2200" dirty="0" smtClean="0">
                <a:cs typeface="B Nazanin" panose="00000400000000000000" pitchFamily="2" charset="-78"/>
              </a:rPr>
              <a:t>مدل برای پیش بینی </a:t>
            </a:r>
            <a:r>
              <a:rPr lang="en-US" sz="2200" dirty="0" smtClean="0">
                <a:cs typeface="B Nazanin" panose="00000400000000000000" pitchFamily="2" charset="-78"/>
              </a:rPr>
              <a:t>region score</a:t>
            </a:r>
            <a:r>
              <a:rPr lang="fa-IR" sz="2200" dirty="0" smtClean="0">
                <a:cs typeface="B Nazanin" panose="00000400000000000000" pitchFamily="2" charset="-78"/>
              </a:rPr>
              <a:t> آموزش می بیند.</a:t>
            </a:r>
            <a:endParaRPr lang="en-US" sz="2200" dirty="0" smtClean="0">
              <a:cs typeface="B Nazanin" panose="00000400000000000000" pitchFamily="2" charset="-78"/>
            </a:endParaRPr>
          </a:p>
          <a:p>
            <a:pPr marL="749808" lvl="1" indent="-457200" algn="r" rtl="1">
              <a:lnSpc>
                <a:spcPct val="200000"/>
              </a:lnSpc>
              <a:buFont typeface="+mj-lt"/>
              <a:buAutoNum type="arabicPeriod"/>
            </a:pPr>
            <a:r>
              <a:rPr lang="fa-IR" sz="2200" dirty="0" smtClean="0">
                <a:cs typeface="B Nazanin" panose="00000400000000000000" pitchFamily="2" charset="-78"/>
              </a:rPr>
              <a:t>الگوریتم </a:t>
            </a:r>
            <a:r>
              <a:rPr lang="en-US" sz="2200" dirty="0" err="1" smtClean="0">
                <a:cs typeface="B Nazanin" panose="00000400000000000000" pitchFamily="2" charset="-78"/>
              </a:rPr>
              <a:t>watershid</a:t>
            </a:r>
            <a:r>
              <a:rPr lang="fa-IR" sz="2200" dirty="0" smtClean="0">
                <a:cs typeface="B Nazanin" panose="00000400000000000000" pitchFamily="2" charset="-78"/>
              </a:rPr>
              <a:t> برای جداسازی ناحیه های کاراکتر استفاده می شود.</a:t>
            </a:r>
            <a:endParaRPr lang="en-US" sz="2200" dirty="0" smtClean="0">
              <a:cs typeface="B Nazanin" panose="00000400000000000000" pitchFamily="2" charset="-78"/>
            </a:endParaRPr>
          </a:p>
          <a:p>
            <a:pPr marL="749808" lvl="1" indent="-457200" algn="r" rtl="1">
              <a:lnSpc>
                <a:spcPct val="200000"/>
              </a:lnSpc>
              <a:buFont typeface="+mj-lt"/>
              <a:buAutoNum type="arabicPeriod"/>
            </a:pPr>
            <a:r>
              <a:rPr lang="fa-IR" sz="2200" dirty="0" smtClean="0">
                <a:cs typeface="B Nazanin" panose="00000400000000000000" pitchFamily="2" charset="-78"/>
              </a:rPr>
              <a:t>مختصات </a:t>
            </a:r>
            <a:r>
              <a:rPr lang="en-US" sz="2200" dirty="0" smtClean="0">
                <a:cs typeface="B Nazanin" panose="00000400000000000000" pitchFamily="2" charset="-78"/>
              </a:rPr>
              <a:t>box</a:t>
            </a:r>
            <a:r>
              <a:rPr lang="fa-IR" sz="2200" dirty="0" smtClean="0">
                <a:cs typeface="B Nazanin" panose="00000400000000000000" pitchFamily="2" charset="-78"/>
              </a:rPr>
              <a:t> کاراکترها با استفاده از تبدیل معکوس مرحله جداسازی، بر روی تصویر اصلی مشخص می شود.</a:t>
            </a:r>
            <a:endParaRPr lang="en-US" sz="2200" dirty="0" smtClean="0">
              <a:cs typeface="B Nazanin" panose="00000400000000000000" pitchFamily="2" charset="-78"/>
            </a:endParaRPr>
          </a:p>
          <a:p>
            <a:pPr marL="0" indent="0" algn="r">
              <a:buNone/>
            </a:pPr>
            <a:endParaRPr lang="en-US" sz="2400" dirty="0">
              <a:cs typeface="B Nazanin" panose="00000400000000000000" pitchFamily="2" charset="-78"/>
            </a:endParaRPr>
          </a:p>
        </p:txBody>
      </p:sp>
      <p:sp>
        <p:nvSpPr>
          <p:cNvPr id="4" name="Slide Number Placeholder 3"/>
          <p:cNvSpPr>
            <a:spLocks noGrp="1"/>
          </p:cNvSpPr>
          <p:nvPr>
            <p:ph type="sldNum" sz="quarter" idx="12"/>
          </p:nvPr>
        </p:nvSpPr>
        <p:spPr/>
        <p:txBody>
          <a:bodyPr/>
          <a:lstStyle/>
          <a:p>
            <a:fld id="{18087783-62FF-446C-A2E4-4C6B0B0DE16F}" type="slidenum">
              <a:rPr lang="en-US" smtClean="0"/>
              <a:t>38</a:t>
            </a:fld>
            <a:endParaRPr lang="en-US"/>
          </a:p>
        </p:txBody>
      </p:sp>
    </p:spTree>
    <p:extLst>
      <p:ext uri="{BB962C8B-B14F-4D97-AF65-F5344CB8AC3E}">
        <p14:creationId xmlns:p14="http://schemas.microsoft.com/office/powerpoint/2010/main" val="3630603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8087783-62FF-446C-A2E4-4C6B0B0DE16F}" type="slidenum">
              <a:rPr lang="en-US" smtClean="0"/>
              <a:t>39</a:t>
            </a:fld>
            <a:endParaRPr lang="en-US"/>
          </a:p>
        </p:txBody>
      </p:sp>
      <p:pic>
        <p:nvPicPr>
          <p:cNvPr id="3" name="Picture 2"/>
          <p:cNvPicPr/>
          <p:nvPr/>
        </p:nvPicPr>
        <p:blipFill>
          <a:blip r:embed="rId2"/>
          <a:stretch>
            <a:fillRect/>
          </a:stretch>
        </p:blipFill>
        <p:spPr>
          <a:xfrm>
            <a:off x="2093976" y="1241424"/>
            <a:ext cx="8040243" cy="4180968"/>
          </a:xfrm>
          <a:prstGeom prst="rect">
            <a:avLst/>
          </a:prstGeom>
        </p:spPr>
      </p:pic>
    </p:spTree>
    <p:extLst>
      <p:ext uri="{BB962C8B-B14F-4D97-AF65-F5344CB8AC3E}">
        <p14:creationId xmlns:p14="http://schemas.microsoft.com/office/powerpoint/2010/main" val="1645007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ایده اصلی</a:t>
            </a:r>
            <a:endParaRPr lang="en-US" dirty="0">
              <a:cs typeface="B Nazanin" panose="00000400000000000000" pitchFamily="2" charset="-78"/>
            </a:endParaRPr>
          </a:p>
        </p:txBody>
      </p:sp>
      <p:sp>
        <p:nvSpPr>
          <p:cNvPr id="3" name="Content Placeholder 2"/>
          <p:cNvSpPr>
            <a:spLocks noGrp="1"/>
          </p:cNvSpPr>
          <p:nvPr>
            <p:ph idx="1"/>
          </p:nvPr>
        </p:nvSpPr>
        <p:spPr/>
        <p:txBody>
          <a:bodyPr>
            <a:normAutofit/>
          </a:bodyPr>
          <a:lstStyle/>
          <a:p>
            <a:pPr lvl="1" algn="r" rtl="1">
              <a:buFont typeface="Wingdings" panose="05000000000000000000" pitchFamily="2" charset="2"/>
              <a:buChar char="Ø"/>
            </a:pPr>
            <a:r>
              <a:rPr lang="fa-IR" sz="2800" dirty="0" smtClean="0">
                <a:cs typeface="B Nazanin" panose="00000400000000000000" pitchFamily="2" charset="-78"/>
              </a:rPr>
              <a:t> ایده‌ای که </a:t>
            </a:r>
            <a:r>
              <a:rPr lang="fa-IR" sz="2800" dirty="0">
                <a:cs typeface="B Nazanin" panose="00000400000000000000" pitchFamily="2" charset="-78"/>
              </a:rPr>
              <a:t>در این مقاله مطرح </a:t>
            </a:r>
            <a:r>
              <a:rPr lang="fa-IR" sz="2800" dirty="0" smtClean="0">
                <a:cs typeface="B Nazanin" panose="00000400000000000000" pitchFamily="2" charset="-78"/>
              </a:rPr>
              <a:t>می‌شود </a:t>
            </a:r>
            <a:r>
              <a:rPr lang="fa-IR" sz="2800" dirty="0">
                <a:cs typeface="B Nazanin" panose="00000400000000000000" pitchFamily="2" charset="-78"/>
              </a:rPr>
              <a:t>این است که برای بازنمایی مکان متن در تصویر، منطقی است که از چند </a:t>
            </a:r>
            <a:r>
              <a:rPr lang="fa-IR" sz="2800" dirty="0" smtClean="0">
                <a:cs typeface="B Nazanin" panose="00000400000000000000" pitchFamily="2" charset="-78"/>
              </a:rPr>
              <a:t>ضلعی‌هایی </a:t>
            </a:r>
            <a:r>
              <a:rPr lang="fa-IR" sz="2800" dirty="0">
                <a:cs typeface="B Nazanin" panose="00000400000000000000" pitchFamily="2" charset="-78"/>
              </a:rPr>
              <a:t>استفاده شود که نقاط آن متغیر و متناسب با شکل و </a:t>
            </a:r>
            <a:r>
              <a:rPr lang="fa-IR" sz="2800" dirty="0" smtClean="0">
                <a:cs typeface="B Nazanin" panose="00000400000000000000" pitchFamily="2" charset="-78"/>
              </a:rPr>
              <a:t>محدوده‌ی </a:t>
            </a:r>
            <a:r>
              <a:rPr lang="fa-IR" sz="2800" dirty="0">
                <a:cs typeface="B Nazanin" panose="00000400000000000000" pitchFamily="2" charset="-78"/>
              </a:rPr>
              <a:t>متن باشد</a:t>
            </a:r>
            <a:r>
              <a:rPr lang="fa-IR" sz="2800" dirty="0" smtClean="0">
                <a:cs typeface="B Nazanin" panose="00000400000000000000" pitchFamily="2" charset="-78"/>
              </a:rPr>
              <a:t>.</a:t>
            </a:r>
          </a:p>
          <a:p>
            <a:pPr lvl="1" algn="r" rtl="1">
              <a:buFont typeface="Wingdings" panose="05000000000000000000" pitchFamily="2" charset="2"/>
              <a:buChar char="Ø"/>
            </a:pPr>
            <a:endParaRPr lang="fa-IR" sz="2800" dirty="0">
              <a:cs typeface="B Nazanin" panose="00000400000000000000" pitchFamily="2" charset="-78"/>
            </a:endParaRPr>
          </a:p>
          <a:p>
            <a:pPr lvl="1" algn="r" rtl="1">
              <a:buFont typeface="Wingdings" panose="05000000000000000000" pitchFamily="2" charset="2"/>
              <a:buChar char="Ø"/>
            </a:pPr>
            <a:r>
              <a:rPr lang="fa-IR" sz="2800" dirty="0" smtClean="0">
                <a:cs typeface="B Nazanin" panose="00000400000000000000" pitchFamily="2" charset="-78"/>
              </a:rPr>
              <a:t>ساده‌ترین کار این است که </a:t>
            </a:r>
            <a:r>
              <a:rPr lang="fa-IR" sz="2800" dirty="0">
                <a:cs typeface="B Nazanin" panose="00000400000000000000" pitchFamily="2" charset="-78"/>
              </a:rPr>
              <a:t>از نقاط </a:t>
            </a:r>
            <a:r>
              <a:rPr lang="fa-IR" sz="2800" dirty="0" smtClean="0">
                <a:cs typeface="B Nazanin" panose="00000400000000000000" pitchFamily="2" charset="-78"/>
              </a:rPr>
              <a:t>گوشه‌ای </a:t>
            </a:r>
            <a:r>
              <a:rPr lang="fa-IR" sz="2800" dirty="0">
                <a:cs typeface="B Nazanin" panose="00000400000000000000" pitchFamily="2" charset="-78"/>
              </a:rPr>
              <a:t>موجود بر روی مرز متن برای نمایش مکان متن استفاده کنیم</a:t>
            </a:r>
            <a:r>
              <a:rPr lang="fa-IR" sz="2800" dirty="0" smtClean="0">
                <a:cs typeface="B Nazanin" panose="00000400000000000000" pitchFamily="2" charset="-78"/>
              </a:rPr>
              <a:t>.</a:t>
            </a:r>
          </a:p>
          <a:p>
            <a:pPr lvl="1" algn="r" rtl="1">
              <a:buFont typeface="Wingdings" panose="05000000000000000000" pitchFamily="2" charset="2"/>
              <a:buChar char="Ø"/>
            </a:pPr>
            <a:r>
              <a:rPr lang="fa-IR" sz="2800" dirty="0" smtClean="0">
                <a:solidFill>
                  <a:srgbClr val="FF0000"/>
                </a:solidFill>
                <a:cs typeface="B Nazanin" panose="00000400000000000000" pitchFamily="2" charset="-78"/>
              </a:rPr>
              <a:t>مشکل : یادگیری </a:t>
            </a:r>
            <a:r>
              <a:rPr lang="fa-IR" sz="2800" dirty="0">
                <a:solidFill>
                  <a:srgbClr val="FF0000"/>
                </a:solidFill>
                <a:cs typeface="B Nazanin" panose="00000400000000000000" pitchFamily="2" charset="-78"/>
              </a:rPr>
              <a:t>و پیدا کردن این </a:t>
            </a:r>
            <a:r>
              <a:rPr lang="fa-IR" sz="2800" dirty="0" smtClean="0">
                <a:solidFill>
                  <a:srgbClr val="FF0000"/>
                </a:solidFill>
                <a:cs typeface="B Nazanin" panose="00000400000000000000" pitchFamily="2" charset="-78"/>
              </a:rPr>
              <a:t>نقاط</a:t>
            </a:r>
          </a:p>
          <a:p>
            <a:pPr lvl="1" algn="r" rtl="1">
              <a:buFont typeface="Wingdings" panose="05000000000000000000" pitchFamily="2" charset="2"/>
              <a:buChar char="Ø"/>
            </a:pPr>
            <a:r>
              <a:rPr lang="fa-IR" sz="2800" dirty="0" smtClean="0">
                <a:solidFill>
                  <a:srgbClr val="00B050"/>
                </a:solidFill>
                <a:cs typeface="B Nazanin" panose="00000400000000000000" pitchFamily="2" charset="-78"/>
              </a:rPr>
              <a:t>راه حل:</a:t>
            </a:r>
            <a:r>
              <a:rPr lang="fa-IR" sz="2800" dirty="0">
                <a:solidFill>
                  <a:srgbClr val="00B050"/>
                </a:solidFill>
                <a:cs typeface="B Nazanin" panose="00000400000000000000" pitchFamily="2" charset="-78"/>
              </a:rPr>
              <a:t> مرز بالا و پایین یک متن با یکدیگر تقارن دارند و کافی است ما زوج نقاطی از مرز بالا و پایین متن را بدست </a:t>
            </a:r>
            <a:r>
              <a:rPr lang="fa-IR" sz="2800" dirty="0" smtClean="0">
                <a:solidFill>
                  <a:srgbClr val="00B050"/>
                </a:solidFill>
                <a:cs typeface="B Nazanin" panose="00000400000000000000" pitchFamily="2" charset="-78"/>
              </a:rPr>
              <a:t>آوریم.</a:t>
            </a:r>
            <a:endParaRPr lang="en-US" sz="2800" dirty="0">
              <a:solidFill>
                <a:srgbClr val="00B050"/>
              </a:solidFill>
              <a:cs typeface="B Nazanin" panose="00000400000000000000" pitchFamily="2" charset="-78"/>
            </a:endParaRPr>
          </a:p>
        </p:txBody>
      </p:sp>
      <p:sp>
        <p:nvSpPr>
          <p:cNvPr id="4" name="Slide Number Placeholder 3"/>
          <p:cNvSpPr>
            <a:spLocks noGrp="1"/>
          </p:cNvSpPr>
          <p:nvPr>
            <p:ph type="sldNum" sz="quarter" idx="12"/>
          </p:nvPr>
        </p:nvSpPr>
        <p:spPr/>
        <p:txBody>
          <a:bodyPr/>
          <a:lstStyle/>
          <a:p>
            <a:fld id="{18087783-62FF-446C-A2E4-4C6B0B0DE16F}" type="slidenum">
              <a:rPr lang="en-US" smtClean="0"/>
              <a:t>4</a:t>
            </a:fld>
            <a:endParaRPr lang="en-US"/>
          </a:p>
        </p:txBody>
      </p:sp>
    </p:spTree>
    <p:extLst>
      <p:ext uri="{BB962C8B-B14F-4D97-AF65-F5344CB8AC3E}">
        <p14:creationId xmlns:p14="http://schemas.microsoft.com/office/powerpoint/2010/main" val="339818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تابع خطا</a:t>
            </a:r>
            <a:endParaRPr lang="en-US" dirty="0">
              <a:cs typeface="B Nazanin" panose="00000400000000000000" pitchFamily="2" charset="-78"/>
            </a:endParaRP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18087783-62FF-446C-A2E4-4C6B0B0DE16F}" type="slidenum">
              <a:rPr lang="en-US" smtClean="0"/>
              <a:t>40</a:t>
            </a:fld>
            <a:endParaRPr lang="en-US"/>
          </a:p>
        </p:txBody>
      </p:sp>
      <mc:AlternateContent xmlns:mc="http://schemas.openxmlformats.org/markup-compatibility/2006" xmlns:a14="http://schemas.microsoft.com/office/drawing/2010/main">
        <mc:Choice Requires="a14">
          <p:sp>
            <p:nvSpPr>
              <p:cNvPr id="6" name="Rectangle 5"/>
              <p:cNvSpPr/>
              <p:nvPr/>
            </p:nvSpPr>
            <p:spPr>
              <a:xfrm>
                <a:off x="1179341" y="4415364"/>
                <a:ext cx="4762714"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𝑐𝑜𝑛𝑓</m:t>
                          </m:r>
                        </m:sub>
                      </m:sSub>
                      <m:d>
                        <m:dPr>
                          <m:ctrlPr>
                            <a:rPr lang="en-US" i="1">
                              <a:latin typeface="Cambria Math" panose="02040503050406030204" pitchFamily="18" charset="0"/>
                            </a:rPr>
                          </m:ctrlPr>
                        </m:dPr>
                        <m:e>
                          <m:r>
                            <a:rPr lang="en-US" i="1">
                              <a:latin typeface="Cambria Math" panose="02040503050406030204" pitchFamily="18" charset="0"/>
                            </a:rPr>
                            <m:t>𝑤</m:t>
                          </m:r>
                        </m:e>
                      </m:d>
                      <m:r>
                        <a:rPr lang="en-US" i="0">
                          <a:latin typeface="Cambria Math" panose="02040503050406030204" pitchFamily="18" charset="0"/>
                        </a:rPr>
                        <m:t>=</m:t>
                      </m:r>
                      <m:r>
                        <a:rPr lang="en-US" i="0" smtClean="0">
                          <a:latin typeface="Cambria Math" panose="02040503050406030204" pitchFamily="18" charset="0"/>
                        </a:rPr>
                        <m:t> </m:t>
                      </m:r>
                      <m:f>
                        <m:fPr>
                          <m:ctrlPr>
                            <a:rPr lang="en-US" i="1">
                              <a:latin typeface="Cambria Math" panose="02040503050406030204" pitchFamily="18" charset="0"/>
                            </a:rPr>
                          </m:ctrlPr>
                        </m:fPr>
                        <m:num>
                          <m:r>
                            <a:rPr lang="en-US" i="1">
                              <a:latin typeface="Cambria Math" panose="02040503050406030204" pitchFamily="18" charset="0"/>
                            </a:rPr>
                            <m:t>𝑙</m:t>
                          </m:r>
                          <m:d>
                            <m:dPr>
                              <m:ctrlPr>
                                <a:rPr lang="en-US" i="1">
                                  <a:latin typeface="Cambria Math" panose="02040503050406030204" pitchFamily="18" charset="0"/>
                                </a:rPr>
                              </m:ctrlPr>
                            </m:dPr>
                            <m:e>
                              <m:r>
                                <a:rPr lang="en-US" i="1">
                                  <a:latin typeface="Cambria Math" panose="02040503050406030204" pitchFamily="18" charset="0"/>
                                </a:rPr>
                                <m:t>𝑤</m:t>
                              </m:r>
                            </m:e>
                          </m:d>
                          <m:r>
                            <a:rPr lang="en-US" i="0">
                              <a:latin typeface="Cambria Math" panose="02040503050406030204" pitchFamily="18" charset="0"/>
                            </a:rPr>
                            <m:t>−</m:t>
                          </m:r>
                          <m:r>
                            <m:rPr>
                              <m:sty m:val="p"/>
                            </m:rPr>
                            <a:rPr lang="en-US" i="0">
                              <a:latin typeface="Cambria Math" panose="02040503050406030204" pitchFamily="18" charset="0"/>
                            </a:rPr>
                            <m:t>mi</m:t>
                          </m:r>
                          <m:func>
                            <m:funcPr>
                              <m:ctrlPr>
                                <a:rPr lang="en-US" i="1">
                                  <a:latin typeface="Cambria Math" panose="02040503050406030204" pitchFamily="18" charset="0"/>
                                </a:rPr>
                              </m:ctrlPr>
                            </m:funcPr>
                            <m:fName>
                              <m:r>
                                <m:rPr>
                                  <m:sty m:val="p"/>
                                </m:rPr>
                                <a:rPr lang="en-US" i="0">
                                  <a:latin typeface="Cambria Math" panose="02040503050406030204" pitchFamily="18" charset="0"/>
                                </a:rPr>
                                <m:t>n</m:t>
                              </m:r>
                            </m:fName>
                            <m:e>
                              <m:r>
                                <a:rPr lang="en-US" i="0">
                                  <a:latin typeface="Cambria Math" panose="02040503050406030204" pitchFamily="18" charset="0"/>
                                </a:rPr>
                                <m:t>(</m:t>
                              </m:r>
                            </m:e>
                          </m:func>
                          <m:r>
                            <a:rPr lang="en-US" i="1">
                              <a:latin typeface="Cambria Math" panose="02040503050406030204" pitchFamily="18" charset="0"/>
                            </a:rPr>
                            <m:t>𝑙</m:t>
                          </m:r>
                          <m:d>
                            <m:dPr>
                              <m:ctrlPr>
                                <a:rPr lang="en-US" i="1">
                                  <a:latin typeface="Cambria Math" panose="02040503050406030204" pitchFamily="18" charset="0"/>
                                </a:rPr>
                              </m:ctrlPr>
                            </m:dPr>
                            <m:e>
                              <m:r>
                                <a:rPr lang="en-US" i="1">
                                  <a:latin typeface="Cambria Math" panose="02040503050406030204" pitchFamily="18" charset="0"/>
                                </a:rPr>
                                <m:t>𝑤</m:t>
                              </m:r>
                            </m:e>
                          </m:d>
                          <m:r>
                            <a:rPr lang="en-US" i="0">
                              <a:latin typeface="Cambria Math" panose="02040503050406030204" pitchFamily="18" charset="0"/>
                            </a:rPr>
                            <m:t>, </m:t>
                          </m:r>
                          <m:d>
                            <m:dPr>
                              <m:begChr m:val="|"/>
                              <m:endChr m:val="|"/>
                              <m:ctrlPr>
                                <a:rPr lang="en-US" i="1">
                                  <a:latin typeface="Cambria Math" panose="02040503050406030204" pitchFamily="18" charset="0"/>
                                </a:rPr>
                              </m:ctrlPr>
                            </m:dPr>
                            <m:e>
                              <m:d>
                                <m:dPr>
                                  <m:begChr m:val=""/>
                                  <m:ctrlPr>
                                    <a:rPr lang="en-US" i="1">
                                      <a:latin typeface="Cambria Math" panose="02040503050406030204" pitchFamily="18" charset="0"/>
                                    </a:rPr>
                                  </m:ctrlPr>
                                </m:dPr>
                                <m:e>
                                  <m:r>
                                    <a:rPr lang="en-US" i="1">
                                      <a:latin typeface="Cambria Math" panose="02040503050406030204" pitchFamily="18" charset="0"/>
                                    </a:rPr>
                                    <m:t>𝑙</m:t>
                                  </m:r>
                                  <m:d>
                                    <m:dPr>
                                      <m:ctrlPr>
                                        <a:rPr lang="en-US" i="1">
                                          <a:latin typeface="Cambria Math" panose="02040503050406030204" pitchFamily="18" charset="0"/>
                                        </a:rPr>
                                      </m:ctrlPr>
                                    </m:dPr>
                                    <m:e>
                                      <m:r>
                                        <a:rPr lang="en-US" i="1">
                                          <a:latin typeface="Cambria Math" panose="02040503050406030204" pitchFamily="18" charset="0"/>
                                        </a:rPr>
                                        <m:t>𝑤</m:t>
                                      </m:r>
                                    </m:e>
                                  </m:d>
                                  <m:r>
                                    <a:rPr lang="en-US" i="0">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𝑙</m:t>
                                      </m:r>
                                    </m:e>
                                    <m:sup>
                                      <m:r>
                                        <a:rPr lang="en-US" i="1">
                                          <a:latin typeface="Cambria Math" panose="02040503050406030204" pitchFamily="18" charset="0"/>
                                        </a:rPr>
                                        <m:t>𝑐</m:t>
                                      </m:r>
                                    </m:sup>
                                  </m:sSup>
                                  <m:r>
                                    <a:rPr lang="en-US" i="0">
                                      <a:latin typeface="Cambria Math" panose="02040503050406030204" pitchFamily="18" charset="0"/>
                                    </a:rPr>
                                    <m:t>(</m:t>
                                  </m:r>
                                  <m:r>
                                    <a:rPr lang="en-US" i="1">
                                      <a:latin typeface="Cambria Math" panose="02040503050406030204" pitchFamily="18" charset="0"/>
                                    </a:rPr>
                                    <m:t>𝑤</m:t>
                                  </m:r>
                                </m:e>
                              </m:d>
                            </m:e>
                          </m:d>
                        </m:num>
                        <m:den>
                          <m:d>
                            <m:dPr>
                              <m:begChr m:val=""/>
                              <m:ctrlPr>
                                <a:rPr lang="en-US" i="1">
                                  <a:latin typeface="Cambria Math" panose="02040503050406030204" pitchFamily="18" charset="0"/>
                                </a:rPr>
                              </m:ctrlPr>
                            </m:dPr>
                            <m:e>
                              <m:r>
                                <a:rPr lang="en-US" i="1">
                                  <a:latin typeface="Cambria Math" panose="02040503050406030204" pitchFamily="18" charset="0"/>
                                </a:rPr>
                                <m:t>𝑙</m:t>
                              </m:r>
                              <m:r>
                                <a:rPr lang="en-US" i="0">
                                  <a:latin typeface="Cambria Math" panose="02040503050406030204" pitchFamily="18" charset="0"/>
                                </a:rPr>
                                <m:t>(</m:t>
                              </m:r>
                              <m:r>
                                <a:rPr lang="en-US" i="1">
                                  <a:latin typeface="Cambria Math" panose="02040503050406030204" pitchFamily="18" charset="0"/>
                                </a:rPr>
                                <m:t>𝑤</m:t>
                              </m:r>
                            </m:e>
                          </m:d>
                        </m:den>
                      </m:f>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1179341" y="4415364"/>
                <a:ext cx="4762714" cy="6790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1179341" y="2235992"/>
                <a:ext cx="5425909" cy="7949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𝐿</m:t>
                      </m:r>
                      <m:r>
                        <a:rPr lang="en-US" i="0">
                          <a:latin typeface="Cambria Math" panose="02040503050406030204" pitchFamily="18" charset="0"/>
                        </a:rPr>
                        <m:t>= </m:t>
                      </m:r>
                      <m:nary>
                        <m:naryPr>
                          <m:chr m:val="∑"/>
                          <m:limLoc m:val="undOvr"/>
                          <m:supHide m:val="on"/>
                          <m:ctrlPr>
                            <a:rPr lang="en-US" i="1">
                              <a:latin typeface="Cambria Math" panose="02040503050406030204" pitchFamily="18" charset="0"/>
                            </a:rPr>
                          </m:ctrlPr>
                        </m:naryPr>
                        <m:sub>
                          <m:r>
                            <a:rPr lang="en-US" i="1">
                              <a:latin typeface="Cambria Math" panose="02040503050406030204" pitchFamily="18" charset="0"/>
                            </a:rPr>
                            <m:t>𝑝</m:t>
                          </m:r>
                        </m:sub>
                        <m:sup/>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𝑐</m:t>
                              </m:r>
                            </m:sub>
                          </m:sSub>
                          <m:d>
                            <m:dPr>
                              <m:ctrlPr>
                                <a:rPr lang="en-US" i="1">
                                  <a:latin typeface="Cambria Math" panose="02040503050406030204" pitchFamily="18" charset="0"/>
                                </a:rPr>
                              </m:ctrlPr>
                            </m:dPr>
                            <m:e>
                              <m:r>
                                <a:rPr lang="en-US" i="1">
                                  <a:latin typeface="Cambria Math" panose="02040503050406030204" pitchFamily="18" charset="0"/>
                                </a:rPr>
                                <m:t>𝑝</m:t>
                              </m:r>
                            </m:e>
                          </m:d>
                          <m:r>
                            <a:rPr lang="en-US" i="0">
                              <a:latin typeface="Cambria Math" panose="02040503050406030204" pitchFamily="18" charset="0"/>
                            </a:rPr>
                            <m:t>.(</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𝑟</m:t>
                                      </m:r>
                                      <m:d>
                                        <m:dPr>
                                          <m:ctrlPr>
                                            <a:rPr lang="en-US" i="1">
                                              <a:latin typeface="Cambria Math" panose="02040503050406030204" pitchFamily="18" charset="0"/>
                                            </a:rPr>
                                          </m:ctrlPr>
                                        </m:dPr>
                                        <m:e>
                                          <m:r>
                                            <a:rPr lang="en-US" i="1">
                                              <a:latin typeface="Cambria Math" panose="02040503050406030204" pitchFamily="18" charset="0"/>
                                            </a:rPr>
                                            <m:t>𝑝</m:t>
                                          </m:r>
                                        </m:e>
                                      </m:d>
                                    </m:sub>
                                  </m:sSub>
                                  <m:r>
                                    <a:rPr lang="en-US" i="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𝑆</m:t>
                                      </m:r>
                                    </m:e>
                                    <m:sub>
                                      <m:r>
                                        <a:rPr lang="en-US" i="1">
                                          <a:latin typeface="Cambria Math" panose="02040503050406030204" pitchFamily="18" charset="0"/>
                                        </a:rPr>
                                        <m:t>𝑟</m:t>
                                      </m:r>
                                    </m:sub>
                                    <m:sup>
                                      <m:r>
                                        <a:rPr lang="en-US" i="0">
                                          <a:latin typeface="Cambria Math" panose="02040503050406030204" pitchFamily="18" charset="0"/>
                                        </a:rPr>
                                        <m:t>∗</m:t>
                                      </m:r>
                                    </m:sup>
                                  </m:sSubSup>
                                  <m:d>
                                    <m:dPr>
                                      <m:ctrlPr>
                                        <a:rPr lang="en-US" i="1">
                                          <a:latin typeface="Cambria Math" panose="02040503050406030204" pitchFamily="18" charset="0"/>
                                        </a:rPr>
                                      </m:ctrlPr>
                                    </m:dPr>
                                    <m:e>
                                      <m:r>
                                        <a:rPr lang="en-US" i="1">
                                          <a:latin typeface="Cambria Math" panose="02040503050406030204" pitchFamily="18" charset="0"/>
                                        </a:rPr>
                                        <m:t>𝑝</m:t>
                                      </m:r>
                                    </m:e>
                                  </m:d>
                                </m:e>
                              </m:d>
                            </m:e>
                            <m:sub>
                              <m:r>
                                <a:rPr lang="en-US" i="0">
                                  <a:latin typeface="Cambria Math" panose="02040503050406030204" pitchFamily="18" charset="0"/>
                                </a:rPr>
                                <m:t>2</m:t>
                              </m:r>
                            </m:sub>
                            <m:sup>
                              <m:r>
                                <a:rPr lang="en-US" i="0">
                                  <a:latin typeface="Cambria Math" panose="02040503050406030204" pitchFamily="18" charset="0"/>
                                </a:rPr>
                                <m:t>2</m:t>
                              </m:r>
                            </m:sup>
                          </m:sSubSup>
                          <m:r>
                            <a:rPr lang="en-US" i="0">
                              <a:latin typeface="Cambria Math" panose="02040503050406030204" pitchFamily="18" charset="0"/>
                            </a:rPr>
                            <m:t>+ </m:t>
                          </m:r>
                          <m:sSubSup>
                            <m:sSubSupPr>
                              <m:ctrlPr>
                                <a:rPr lang="en-US" i="1">
                                  <a:latin typeface="Cambria Math" panose="02040503050406030204" pitchFamily="18" charset="0"/>
                                </a:rPr>
                              </m:ctrlPr>
                            </m:sSub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𝑎</m:t>
                                      </m:r>
                                      <m:d>
                                        <m:dPr>
                                          <m:ctrlPr>
                                            <a:rPr lang="en-US" i="1">
                                              <a:latin typeface="Cambria Math" panose="02040503050406030204" pitchFamily="18" charset="0"/>
                                            </a:rPr>
                                          </m:ctrlPr>
                                        </m:dPr>
                                        <m:e>
                                          <m:r>
                                            <a:rPr lang="en-US" i="1">
                                              <a:latin typeface="Cambria Math" panose="02040503050406030204" pitchFamily="18" charset="0"/>
                                            </a:rPr>
                                            <m:t>𝑝</m:t>
                                          </m:r>
                                        </m:e>
                                      </m:d>
                                    </m:sub>
                                  </m:sSub>
                                  <m:r>
                                    <a:rPr lang="en-US" i="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𝑆</m:t>
                                      </m:r>
                                    </m:e>
                                    <m:sub>
                                      <m:r>
                                        <a:rPr lang="en-US" i="1">
                                          <a:latin typeface="Cambria Math" panose="02040503050406030204" pitchFamily="18" charset="0"/>
                                        </a:rPr>
                                        <m:t>𝑎</m:t>
                                      </m:r>
                                    </m:sub>
                                    <m:sup>
                                      <m:r>
                                        <a:rPr lang="en-US" i="0">
                                          <a:latin typeface="Cambria Math" panose="02040503050406030204" pitchFamily="18" charset="0"/>
                                        </a:rPr>
                                        <m:t>∗</m:t>
                                      </m:r>
                                    </m:sup>
                                  </m:sSubSup>
                                  <m:d>
                                    <m:dPr>
                                      <m:ctrlPr>
                                        <a:rPr lang="en-US" i="1">
                                          <a:latin typeface="Cambria Math" panose="02040503050406030204" pitchFamily="18" charset="0"/>
                                        </a:rPr>
                                      </m:ctrlPr>
                                    </m:dPr>
                                    <m:e>
                                      <m:r>
                                        <a:rPr lang="en-US" i="1">
                                          <a:latin typeface="Cambria Math" panose="02040503050406030204" pitchFamily="18" charset="0"/>
                                        </a:rPr>
                                        <m:t>𝑝</m:t>
                                      </m:r>
                                    </m:e>
                                  </m:d>
                                </m:e>
                              </m:d>
                            </m:e>
                            <m:sub>
                              <m:r>
                                <a:rPr lang="en-US" i="0">
                                  <a:latin typeface="Cambria Math" panose="02040503050406030204" pitchFamily="18" charset="0"/>
                                </a:rPr>
                                <m:t>2</m:t>
                              </m:r>
                            </m:sub>
                            <m:sup>
                              <m:r>
                                <a:rPr lang="en-US" i="0">
                                  <a:latin typeface="Cambria Math" panose="02040503050406030204" pitchFamily="18" charset="0"/>
                                </a:rPr>
                                <m:t>2</m:t>
                              </m:r>
                            </m:sup>
                          </m:sSubSup>
                        </m:e>
                      </m:nary>
                    </m:oMath>
                  </m:oMathPara>
                </a14:m>
                <a:endParaRPr lang="en-US" dirty="0"/>
              </a:p>
            </p:txBody>
          </p:sp>
        </mc:Choice>
        <mc:Fallback xmlns="">
          <p:sp>
            <p:nvSpPr>
              <p:cNvPr id="7" name="Rectangle 6"/>
              <p:cNvSpPr>
                <a:spLocks noRot="1" noChangeAspect="1" noMove="1" noResize="1" noEditPoints="1" noAdjustHandles="1" noChangeArrowheads="1" noChangeShapeType="1" noTextEdit="1"/>
              </p:cNvSpPr>
              <p:nvPr/>
            </p:nvSpPr>
            <p:spPr>
              <a:xfrm>
                <a:off x="1179341" y="2235992"/>
                <a:ext cx="5425909" cy="79496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1179341" y="3421211"/>
                <a:ext cx="3677545" cy="7101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𝑐</m:t>
                          </m:r>
                        </m:sub>
                      </m:sSub>
                      <m:d>
                        <m:dPr>
                          <m:ctrlPr>
                            <a:rPr lang="en-US" i="1">
                              <a:latin typeface="Cambria Math" panose="02040503050406030204" pitchFamily="18" charset="0"/>
                            </a:rPr>
                          </m:ctrlPr>
                        </m:dPr>
                        <m:e>
                          <m:r>
                            <a:rPr lang="en-US" i="1">
                              <a:latin typeface="Cambria Math" panose="02040503050406030204" pitchFamily="18" charset="0"/>
                            </a:rPr>
                            <m:t>𝑝</m:t>
                          </m:r>
                        </m:e>
                      </m:d>
                      <m:r>
                        <a:rPr lang="en-US" i="0">
                          <a:latin typeface="Cambria Math" panose="02040503050406030204" pitchFamily="18" charset="0"/>
                        </a:rPr>
                        <m:t>= </m:t>
                      </m:r>
                      <m:d>
                        <m:dPr>
                          <m:begChr m:val="{"/>
                          <m:endChr m:val=""/>
                          <m:ctrlPr>
                            <a:rPr lang="en-US" i="1">
                              <a:latin typeface="Cambria Math" panose="02040503050406030204" pitchFamily="18" charset="0"/>
                            </a:rPr>
                          </m:ctrlPr>
                        </m:dPr>
                        <m:e>
                          <m:eqArr>
                            <m:eqArrPr>
                              <m:ctrlPr>
                                <a:rPr lang="en-US" i="1">
                                  <a:latin typeface="Cambria Math" panose="02040503050406030204" pitchFamily="18" charset="0"/>
                                </a:rPr>
                              </m:ctrlPr>
                            </m:eqArrPr>
                            <m:e>
                              <m:r>
                                <a:rPr lang="en-US" i="0">
                                  <a:latin typeface="Cambria Math" panose="02040503050406030204" pitchFamily="18" charset="0"/>
                                </a:rPr>
                                <m:t>&amp;</m:t>
                              </m:r>
                              <m:d>
                                <m:dPr>
                                  <m:beg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𝑐𝑜𝑛𝑓</m:t>
                                      </m:r>
                                    </m:sub>
                                  </m:sSub>
                                  <m:d>
                                    <m:dPr>
                                      <m:ctrlPr>
                                        <a:rPr lang="en-US" i="1">
                                          <a:latin typeface="Cambria Math" panose="02040503050406030204" pitchFamily="18" charset="0"/>
                                        </a:rPr>
                                      </m:ctrlPr>
                                    </m:dPr>
                                    <m:e>
                                      <m:r>
                                        <a:rPr lang="en-US" i="1">
                                          <a:latin typeface="Cambria Math" panose="02040503050406030204" pitchFamily="18" charset="0"/>
                                        </a:rPr>
                                        <m:t>𝑤</m:t>
                                      </m:r>
                                    </m:e>
                                  </m:d>
                                  <m:r>
                                    <a:rPr lang="en-US" i="0">
                                      <a:latin typeface="Cambria Math" panose="02040503050406030204" pitchFamily="18" charset="0"/>
                                    </a:rPr>
                                    <m:t>            </m:t>
                                  </m:r>
                                  <m:r>
                                    <a:rPr lang="en-US" i="1">
                                      <a:latin typeface="Cambria Math" panose="02040503050406030204" pitchFamily="18" charset="0"/>
                                    </a:rPr>
                                    <m:t>𝑝</m:t>
                                  </m:r>
                                  <m:r>
                                    <a:rPr lang="en-US" i="0">
                                      <a:latin typeface="Cambria Math" panose="02040503050406030204" pitchFamily="18" charset="0"/>
                                    </a:rPr>
                                    <m:t>∈</m:t>
                                  </m:r>
                                  <m:r>
                                    <a:rPr lang="en-US" i="1">
                                      <a:latin typeface="Cambria Math" panose="02040503050406030204" pitchFamily="18" charset="0"/>
                                    </a:rPr>
                                    <m:t>𝑅</m:t>
                                  </m:r>
                                  <m:r>
                                    <a:rPr lang="en-US" i="0">
                                      <a:latin typeface="Cambria Math" panose="02040503050406030204" pitchFamily="18" charset="0"/>
                                    </a:rPr>
                                    <m:t>(</m:t>
                                  </m:r>
                                  <m:r>
                                    <a:rPr lang="en-US" i="1">
                                      <a:latin typeface="Cambria Math" panose="02040503050406030204" pitchFamily="18" charset="0"/>
                                    </a:rPr>
                                    <m:t>𝑤</m:t>
                                  </m:r>
                                </m:e>
                              </m:d>
                            </m:e>
                            <m:e>
                              <m:r>
                                <a:rPr lang="en-US" i="0">
                                  <a:latin typeface="Cambria Math" panose="02040503050406030204" pitchFamily="18" charset="0"/>
                                </a:rPr>
                                <m:t>&amp;</m:t>
                              </m:r>
                              <m:r>
                                <a:rPr lang="en-US" i="0">
                                  <a:latin typeface="Cambria Math" panose="02040503050406030204" pitchFamily="18" charset="0"/>
                                </a:rPr>
                                <m:t>1</m:t>
                              </m:r>
                              <m:r>
                                <a:rPr lang="en-US" i="0">
                                  <a:latin typeface="Cambria Math" panose="02040503050406030204" pitchFamily="18" charset="0"/>
                                </a:rPr>
                                <m:t>                       </m:t>
                              </m:r>
                              <m:r>
                                <a:rPr lang="en-US" i="1">
                                  <a:latin typeface="Cambria Math" panose="02040503050406030204" pitchFamily="18" charset="0"/>
                                </a:rPr>
                                <m:t>𝑜𝑡</m:t>
                              </m:r>
                              <m:r>
                                <a:rPr lang="en-US" i="1">
                                  <a:latin typeface="Cambria Math" panose="02040503050406030204" pitchFamily="18" charset="0"/>
                                </a:rPr>
                                <m:t>h</m:t>
                              </m:r>
                              <m:r>
                                <a:rPr lang="en-US" i="1">
                                  <a:latin typeface="Cambria Math" panose="02040503050406030204" pitchFamily="18" charset="0"/>
                                </a:rPr>
                                <m:t>𝑒𝑟𝑤𝑖𝑠𝑒</m:t>
                              </m:r>
                            </m:e>
                          </m:eqArr>
                        </m:e>
                      </m:d>
                    </m:oMath>
                  </m:oMathPara>
                </a14:m>
                <a:endParaRPr lang="en-US" dirty="0"/>
              </a:p>
            </p:txBody>
          </p:sp>
        </mc:Choice>
        <mc:Fallback xmlns="">
          <p:sp>
            <p:nvSpPr>
              <p:cNvPr id="8" name="Rectangle 7"/>
              <p:cNvSpPr>
                <a:spLocks noRot="1" noChangeAspect="1" noMove="1" noResize="1" noEditPoints="1" noAdjustHandles="1" noChangeArrowheads="1" noChangeShapeType="1" noTextEdit="1"/>
              </p:cNvSpPr>
              <p:nvPr/>
            </p:nvSpPr>
            <p:spPr>
              <a:xfrm>
                <a:off x="1179341" y="3421211"/>
                <a:ext cx="3677545" cy="710194"/>
              </a:xfrm>
              <a:prstGeom prst="rect">
                <a:avLst/>
              </a:prstGeom>
              <a:blipFill>
                <a:blip r:embed="rId4"/>
                <a:stretch>
                  <a:fillRect/>
                </a:stretch>
              </a:blipFill>
            </p:spPr>
            <p:txBody>
              <a:bodyPr/>
              <a:lstStyle/>
              <a:p>
                <a:r>
                  <a:rPr lang="en-US">
                    <a:noFill/>
                  </a:rPr>
                  <a:t> </a:t>
                </a:r>
              </a:p>
            </p:txBody>
          </p:sp>
        </mc:Fallback>
      </mc:AlternateContent>
      <p:sp>
        <p:nvSpPr>
          <p:cNvPr id="9" name="Rectangle 8"/>
          <p:cNvSpPr/>
          <p:nvPr/>
        </p:nvSpPr>
        <p:spPr>
          <a:xfrm>
            <a:off x="2962657" y="2404872"/>
            <a:ext cx="484632" cy="4073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920894" y="2404872"/>
            <a:ext cx="484632" cy="4073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099494" y="1752229"/>
            <a:ext cx="2029968" cy="646331"/>
          </a:xfrm>
          <a:prstGeom prst="rect">
            <a:avLst/>
          </a:prstGeom>
          <a:noFill/>
        </p:spPr>
        <p:txBody>
          <a:bodyPr wrap="square" rtlCol="0">
            <a:spAutoFit/>
          </a:bodyPr>
          <a:lstStyle/>
          <a:p>
            <a:r>
              <a:rPr lang="en-US" dirty="0" err="1" smtClean="0">
                <a:solidFill>
                  <a:srgbClr val="FF0000"/>
                </a:solidFill>
              </a:rPr>
              <a:t>Psudo</a:t>
            </a:r>
            <a:r>
              <a:rPr lang="en-US" dirty="0" smtClean="0">
                <a:solidFill>
                  <a:srgbClr val="FF0000"/>
                </a:solidFill>
              </a:rPr>
              <a:t> ground truth for region score </a:t>
            </a:r>
            <a:endParaRPr lang="en-US" dirty="0">
              <a:solidFill>
                <a:srgbClr val="FF0000"/>
              </a:solidFill>
            </a:endParaRPr>
          </a:p>
        </p:txBody>
      </p:sp>
      <p:sp>
        <p:nvSpPr>
          <p:cNvPr id="18" name="TextBox 17"/>
          <p:cNvSpPr txBox="1"/>
          <p:nvPr/>
        </p:nvSpPr>
        <p:spPr>
          <a:xfrm>
            <a:off x="4285514" y="1761064"/>
            <a:ext cx="2029968" cy="646331"/>
          </a:xfrm>
          <a:prstGeom prst="rect">
            <a:avLst/>
          </a:prstGeom>
          <a:noFill/>
        </p:spPr>
        <p:txBody>
          <a:bodyPr wrap="square" rtlCol="0">
            <a:spAutoFit/>
          </a:bodyPr>
          <a:lstStyle/>
          <a:p>
            <a:r>
              <a:rPr lang="en-US" dirty="0" err="1" smtClean="0">
                <a:solidFill>
                  <a:srgbClr val="FF0000"/>
                </a:solidFill>
              </a:rPr>
              <a:t>Psudo</a:t>
            </a:r>
            <a:r>
              <a:rPr lang="en-US" dirty="0" smtClean="0">
                <a:solidFill>
                  <a:srgbClr val="FF0000"/>
                </a:solidFill>
              </a:rPr>
              <a:t> ground truth for affinity score</a:t>
            </a:r>
            <a:endParaRPr lang="en-US" dirty="0">
              <a:solidFill>
                <a:srgbClr val="FF0000"/>
              </a:solidFill>
            </a:endParaRPr>
          </a:p>
        </p:txBody>
      </p:sp>
      <p:sp>
        <p:nvSpPr>
          <p:cNvPr id="21" name="Rectangle 20"/>
          <p:cNvSpPr/>
          <p:nvPr/>
        </p:nvSpPr>
        <p:spPr>
          <a:xfrm>
            <a:off x="3721170" y="2404872"/>
            <a:ext cx="530790" cy="40736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620252" y="2404872"/>
            <a:ext cx="606812" cy="40736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851604" y="1758034"/>
            <a:ext cx="2494766" cy="646331"/>
          </a:xfrm>
          <a:prstGeom prst="rect">
            <a:avLst/>
          </a:prstGeom>
          <a:noFill/>
        </p:spPr>
        <p:txBody>
          <a:bodyPr wrap="square" rtlCol="0">
            <a:spAutoFit/>
          </a:bodyPr>
          <a:lstStyle/>
          <a:p>
            <a:r>
              <a:rPr lang="en-US" dirty="0" smtClean="0">
                <a:solidFill>
                  <a:srgbClr val="FFC000"/>
                </a:solidFill>
              </a:rPr>
              <a:t>Predicted </a:t>
            </a:r>
            <a:r>
              <a:rPr lang="en-US" dirty="0" err="1" smtClean="0">
                <a:solidFill>
                  <a:srgbClr val="FFC000"/>
                </a:solidFill>
              </a:rPr>
              <a:t>Psudo</a:t>
            </a:r>
            <a:r>
              <a:rPr lang="en-US" dirty="0" smtClean="0">
                <a:solidFill>
                  <a:srgbClr val="FFC000"/>
                </a:solidFill>
              </a:rPr>
              <a:t> ground truth for region score </a:t>
            </a:r>
            <a:endParaRPr lang="en-US" dirty="0">
              <a:solidFill>
                <a:srgbClr val="FFC000"/>
              </a:solidFill>
            </a:endParaRPr>
          </a:p>
        </p:txBody>
      </p:sp>
      <p:sp>
        <p:nvSpPr>
          <p:cNvPr id="24" name="TextBox 23"/>
          <p:cNvSpPr txBox="1"/>
          <p:nvPr/>
        </p:nvSpPr>
        <p:spPr>
          <a:xfrm>
            <a:off x="5327185" y="1783833"/>
            <a:ext cx="2909498" cy="646331"/>
          </a:xfrm>
          <a:prstGeom prst="rect">
            <a:avLst/>
          </a:prstGeom>
          <a:noFill/>
        </p:spPr>
        <p:txBody>
          <a:bodyPr wrap="square" rtlCol="0">
            <a:spAutoFit/>
          </a:bodyPr>
          <a:lstStyle/>
          <a:p>
            <a:r>
              <a:rPr lang="en-US" dirty="0" smtClean="0">
                <a:solidFill>
                  <a:srgbClr val="FFC000"/>
                </a:solidFill>
              </a:rPr>
              <a:t>Predicted </a:t>
            </a:r>
            <a:r>
              <a:rPr lang="en-US" dirty="0" err="1" smtClean="0">
                <a:solidFill>
                  <a:srgbClr val="FFC000"/>
                </a:solidFill>
              </a:rPr>
              <a:t>Psudo</a:t>
            </a:r>
            <a:r>
              <a:rPr lang="en-US" dirty="0" smtClean="0">
                <a:solidFill>
                  <a:srgbClr val="FFC000"/>
                </a:solidFill>
              </a:rPr>
              <a:t> ground truth for affinity score </a:t>
            </a:r>
            <a:endParaRPr lang="en-US" dirty="0">
              <a:solidFill>
                <a:srgbClr val="FFC000"/>
              </a:solidFill>
            </a:endParaRPr>
          </a:p>
        </p:txBody>
      </p:sp>
      <p:sp>
        <p:nvSpPr>
          <p:cNvPr id="25" name="Rectangle 24"/>
          <p:cNvSpPr/>
          <p:nvPr/>
        </p:nvSpPr>
        <p:spPr>
          <a:xfrm>
            <a:off x="3721169" y="3538727"/>
            <a:ext cx="265395" cy="293739"/>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26" name="Rectangle 25"/>
          <p:cNvSpPr/>
          <p:nvPr/>
        </p:nvSpPr>
        <p:spPr>
          <a:xfrm>
            <a:off x="4178808" y="3511296"/>
            <a:ext cx="557783" cy="29742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545714" y="4433709"/>
            <a:ext cx="508382" cy="29373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0" name="Rectangle 29"/>
          <p:cNvSpPr/>
          <p:nvPr/>
        </p:nvSpPr>
        <p:spPr>
          <a:xfrm>
            <a:off x="5144141" y="4450809"/>
            <a:ext cx="598291" cy="293739"/>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438146" y="3158932"/>
            <a:ext cx="731632" cy="369332"/>
          </a:xfrm>
          <a:prstGeom prst="rect">
            <a:avLst/>
          </a:prstGeom>
          <a:noFill/>
        </p:spPr>
        <p:txBody>
          <a:bodyPr wrap="square" rtlCol="0">
            <a:spAutoFit/>
          </a:bodyPr>
          <a:lstStyle/>
          <a:p>
            <a:r>
              <a:rPr lang="fa-IR" dirty="0" smtClean="0">
                <a:solidFill>
                  <a:srgbClr val="0070C0"/>
                </a:solidFill>
                <a:cs typeface="B Nazanin" panose="00000400000000000000" pitchFamily="2" charset="-78"/>
              </a:rPr>
              <a:t>پیکسل</a:t>
            </a:r>
            <a:endParaRPr lang="en-US" dirty="0">
              <a:solidFill>
                <a:srgbClr val="0070C0"/>
              </a:solidFill>
              <a:cs typeface="B Nazanin" panose="00000400000000000000" pitchFamily="2" charset="-78"/>
            </a:endParaRPr>
          </a:p>
        </p:txBody>
      </p:sp>
      <p:sp>
        <p:nvSpPr>
          <p:cNvPr id="32" name="TextBox 31"/>
          <p:cNvSpPr txBox="1"/>
          <p:nvPr/>
        </p:nvSpPr>
        <p:spPr>
          <a:xfrm>
            <a:off x="4026073" y="3159946"/>
            <a:ext cx="1379453" cy="369332"/>
          </a:xfrm>
          <a:prstGeom prst="rect">
            <a:avLst/>
          </a:prstGeom>
          <a:noFill/>
        </p:spPr>
        <p:txBody>
          <a:bodyPr wrap="square" rtlCol="0">
            <a:spAutoFit/>
          </a:bodyPr>
          <a:lstStyle/>
          <a:p>
            <a:r>
              <a:rPr lang="fa-IR" dirty="0">
                <a:solidFill>
                  <a:srgbClr val="0070C0"/>
                </a:solidFill>
                <a:cs typeface="B Nazanin" panose="00000400000000000000" pitchFamily="2" charset="-78"/>
              </a:rPr>
              <a:t>ناحیه هر کلمه </a:t>
            </a:r>
            <a:endParaRPr lang="en-US" dirty="0">
              <a:solidFill>
                <a:srgbClr val="0070C0"/>
              </a:solidFill>
              <a:cs typeface="B Nazanin" panose="00000400000000000000" pitchFamily="2" charset="-78"/>
            </a:endParaRPr>
          </a:p>
        </p:txBody>
      </p:sp>
      <p:sp>
        <p:nvSpPr>
          <p:cNvPr id="33" name="TextBox 32"/>
          <p:cNvSpPr txBox="1"/>
          <p:nvPr/>
        </p:nvSpPr>
        <p:spPr>
          <a:xfrm>
            <a:off x="2164177" y="4101070"/>
            <a:ext cx="1271456" cy="369332"/>
          </a:xfrm>
          <a:prstGeom prst="rect">
            <a:avLst/>
          </a:prstGeom>
          <a:noFill/>
        </p:spPr>
        <p:txBody>
          <a:bodyPr wrap="square" rtlCol="0">
            <a:spAutoFit/>
          </a:bodyPr>
          <a:lstStyle/>
          <a:p>
            <a:r>
              <a:rPr lang="fa-IR" dirty="0" smtClean="0">
                <a:solidFill>
                  <a:srgbClr val="00B050"/>
                </a:solidFill>
                <a:cs typeface="B Nazanin" panose="00000400000000000000" pitchFamily="2" charset="-78"/>
              </a:rPr>
              <a:t>طول هر </a:t>
            </a:r>
            <a:r>
              <a:rPr lang="fa-IR" dirty="0">
                <a:solidFill>
                  <a:srgbClr val="00B050"/>
                </a:solidFill>
                <a:cs typeface="B Nazanin" panose="00000400000000000000" pitchFamily="2" charset="-78"/>
              </a:rPr>
              <a:t>کلمه </a:t>
            </a:r>
            <a:endParaRPr lang="en-US" dirty="0">
              <a:solidFill>
                <a:srgbClr val="00B050"/>
              </a:solidFill>
              <a:cs typeface="B Nazanin" panose="00000400000000000000" pitchFamily="2" charset="-78"/>
            </a:endParaRPr>
          </a:p>
        </p:txBody>
      </p:sp>
      <p:sp>
        <p:nvSpPr>
          <p:cNvPr id="34" name="TextBox 33"/>
          <p:cNvSpPr txBox="1"/>
          <p:nvPr/>
        </p:nvSpPr>
        <p:spPr>
          <a:xfrm>
            <a:off x="4532988" y="4091144"/>
            <a:ext cx="2029968" cy="369332"/>
          </a:xfrm>
          <a:prstGeom prst="rect">
            <a:avLst/>
          </a:prstGeom>
          <a:noFill/>
        </p:spPr>
        <p:txBody>
          <a:bodyPr wrap="square" rtlCol="0">
            <a:spAutoFit/>
          </a:bodyPr>
          <a:lstStyle/>
          <a:p>
            <a:r>
              <a:rPr lang="fa-IR" dirty="0">
                <a:solidFill>
                  <a:srgbClr val="00B050"/>
                </a:solidFill>
                <a:cs typeface="B Nazanin" panose="00000400000000000000" pitchFamily="2" charset="-78"/>
              </a:rPr>
              <a:t>طول متناظر هر کاراکتر </a:t>
            </a:r>
            <a:endParaRPr lang="en-US" dirty="0">
              <a:solidFill>
                <a:srgbClr val="00B050"/>
              </a:solidFill>
              <a:cs typeface="B Nazanin" panose="00000400000000000000" pitchFamily="2" charset="-78"/>
            </a:endParaRPr>
          </a:p>
        </p:txBody>
      </p:sp>
      <p:sp>
        <p:nvSpPr>
          <p:cNvPr id="37" name="TextBox 36"/>
          <p:cNvSpPr txBox="1"/>
          <p:nvPr/>
        </p:nvSpPr>
        <p:spPr>
          <a:xfrm>
            <a:off x="675283" y="3223200"/>
            <a:ext cx="1790997" cy="369332"/>
          </a:xfrm>
          <a:prstGeom prst="rect">
            <a:avLst/>
          </a:prstGeom>
          <a:noFill/>
        </p:spPr>
        <p:txBody>
          <a:bodyPr wrap="square" rtlCol="0">
            <a:spAutoFit/>
          </a:bodyPr>
          <a:lstStyle/>
          <a:p>
            <a:r>
              <a:rPr lang="en-US" dirty="0" smtClean="0">
                <a:solidFill>
                  <a:srgbClr val="0070C0"/>
                </a:solidFill>
                <a:cs typeface="B Nazanin" panose="00000400000000000000" pitchFamily="2" charset="-78"/>
              </a:rPr>
              <a:t>Confidence map</a:t>
            </a:r>
            <a:endParaRPr lang="en-US" dirty="0">
              <a:solidFill>
                <a:srgbClr val="0070C0"/>
              </a:solidFill>
              <a:cs typeface="B Nazanin" panose="00000400000000000000" pitchFamily="2" charset="-78"/>
            </a:endParaRPr>
          </a:p>
        </p:txBody>
      </p:sp>
      <p:sp>
        <p:nvSpPr>
          <p:cNvPr id="38" name="TextBox 37"/>
          <p:cNvSpPr txBox="1"/>
          <p:nvPr/>
        </p:nvSpPr>
        <p:spPr>
          <a:xfrm>
            <a:off x="686248" y="4258736"/>
            <a:ext cx="2010425" cy="369332"/>
          </a:xfrm>
          <a:prstGeom prst="rect">
            <a:avLst/>
          </a:prstGeom>
          <a:noFill/>
        </p:spPr>
        <p:txBody>
          <a:bodyPr wrap="square" rtlCol="0">
            <a:spAutoFit/>
          </a:bodyPr>
          <a:lstStyle/>
          <a:p>
            <a:r>
              <a:rPr lang="en-US" dirty="0" smtClean="0">
                <a:solidFill>
                  <a:srgbClr val="00B050"/>
                </a:solidFill>
                <a:cs typeface="B Nazanin" panose="00000400000000000000" pitchFamily="2" charset="-78"/>
              </a:rPr>
              <a:t>Confidence score</a:t>
            </a:r>
            <a:endParaRPr lang="en-US" dirty="0">
              <a:solidFill>
                <a:srgbClr val="00B050"/>
              </a:solidFill>
              <a:cs typeface="B Nazanin" panose="00000400000000000000" pitchFamily="2" charset="-78"/>
            </a:endParaRPr>
          </a:p>
        </p:txBody>
      </p:sp>
      <p:sp>
        <p:nvSpPr>
          <p:cNvPr id="40" name="Rectangle 39"/>
          <p:cNvSpPr/>
          <p:nvPr/>
        </p:nvSpPr>
        <p:spPr>
          <a:xfrm>
            <a:off x="1276538" y="4637826"/>
            <a:ext cx="561405" cy="31201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1" name="Rectangle 40"/>
          <p:cNvSpPr/>
          <p:nvPr/>
        </p:nvSpPr>
        <p:spPr>
          <a:xfrm>
            <a:off x="1278603" y="3602995"/>
            <a:ext cx="559340" cy="389276"/>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Tree>
    <p:extLst>
      <p:ext uri="{BB962C8B-B14F-4D97-AF65-F5344CB8AC3E}">
        <p14:creationId xmlns:p14="http://schemas.microsoft.com/office/powerpoint/2010/main" val="123650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9"/>
                                        </p:tgtEl>
                                      </p:cBhvr>
                                    </p:animEffect>
                                    <p:set>
                                      <p:cBhvr>
                                        <p:cTn id="26" dur="1" fill="hold">
                                          <p:stCondLst>
                                            <p:cond delay="499"/>
                                          </p:stCondLst>
                                        </p:cTn>
                                        <p:tgtEl>
                                          <p:spTgt spid="9"/>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6"/>
                                        </p:tgtEl>
                                      </p:cBhvr>
                                    </p:animEffect>
                                    <p:set>
                                      <p:cBhvr>
                                        <p:cTn id="29" dur="1" fill="hold">
                                          <p:stCondLst>
                                            <p:cond delay="499"/>
                                          </p:stCondLst>
                                        </p:cTn>
                                        <p:tgtEl>
                                          <p:spTgt spid="16"/>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8"/>
                                        </p:tgtEl>
                                      </p:cBhvr>
                                    </p:animEffect>
                                    <p:set>
                                      <p:cBhvr>
                                        <p:cTn id="32" dur="1" fill="hold">
                                          <p:stCondLst>
                                            <p:cond delay="499"/>
                                          </p:stCondLst>
                                        </p:cTn>
                                        <p:tgtEl>
                                          <p:spTgt spid="18"/>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7"/>
                                        </p:tgtEl>
                                      </p:cBhvr>
                                    </p:animEffect>
                                    <p:set>
                                      <p:cBhvr>
                                        <p:cTn id="35" dur="1" fill="hold">
                                          <p:stCondLst>
                                            <p:cond delay="499"/>
                                          </p:stCondLst>
                                        </p:cTn>
                                        <p:tgtEl>
                                          <p:spTgt spid="17"/>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21"/>
                                        </p:tgtEl>
                                      </p:cBhvr>
                                    </p:animEffect>
                                    <p:set>
                                      <p:cBhvr>
                                        <p:cTn id="54" dur="1" fill="hold">
                                          <p:stCondLst>
                                            <p:cond delay="499"/>
                                          </p:stCondLst>
                                        </p:cTn>
                                        <p:tgtEl>
                                          <p:spTgt spid="21"/>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23"/>
                                        </p:tgtEl>
                                      </p:cBhvr>
                                    </p:animEffect>
                                    <p:set>
                                      <p:cBhvr>
                                        <p:cTn id="57" dur="1" fill="hold">
                                          <p:stCondLst>
                                            <p:cond delay="499"/>
                                          </p:stCondLst>
                                        </p:cTn>
                                        <p:tgtEl>
                                          <p:spTgt spid="23"/>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24"/>
                                        </p:tgtEl>
                                      </p:cBhvr>
                                    </p:animEffect>
                                    <p:set>
                                      <p:cBhvr>
                                        <p:cTn id="60" dur="1" fill="hold">
                                          <p:stCondLst>
                                            <p:cond delay="499"/>
                                          </p:stCondLst>
                                        </p:cTn>
                                        <p:tgtEl>
                                          <p:spTgt spid="24"/>
                                        </p:tgtEl>
                                        <p:attrNameLst>
                                          <p:attrName>style.visibility</p:attrName>
                                        </p:attrNameLst>
                                      </p:cBhvr>
                                      <p:to>
                                        <p:strVal val="hidden"/>
                                      </p:to>
                                    </p:set>
                                  </p:childTnLst>
                                </p:cTn>
                              </p:par>
                              <p:par>
                                <p:cTn id="61" presetID="10" presetClass="exit" presetSubtype="0" fill="hold" grpId="1" nodeType="withEffect">
                                  <p:stCondLst>
                                    <p:cond delay="0"/>
                                  </p:stCondLst>
                                  <p:childTnLst>
                                    <p:animEffect transition="out" filter="fade">
                                      <p:cBhvr>
                                        <p:cTn id="62" dur="500"/>
                                        <p:tgtEl>
                                          <p:spTgt spid="22"/>
                                        </p:tgtEl>
                                      </p:cBhvr>
                                    </p:animEffect>
                                    <p:set>
                                      <p:cBhvr>
                                        <p:cTn id="63" dur="1" fill="hold">
                                          <p:stCondLst>
                                            <p:cond delay="499"/>
                                          </p:stCondLst>
                                        </p:cTn>
                                        <p:tgtEl>
                                          <p:spTgt spid="22"/>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500"/>
                                        <p:tgtEl>
                                          <p:spTgt spid="8"/>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fade">
                                      <p:cBhvr>
                                        <p:cTn id="73" dur="500"/>
                                        <p:tgtEl>
                                          <p:spTgt spid="4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500"/>
                                        <p:tgtEl>
                                          <p:spTgt spid="37"/>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5"/>
                                        </p:tgtEl>
                                        <p:attrNameLst>
                                          <p:attrName>style.visibility</p:attrName>
                                        </p:attrNameLst>
                                      </p:cBhvr>
                                      <p:to>
                                        <p:strVal val="visible"/>
                                      </p:to>
                                    </p:set>
                                    <p:animEffect transition="in" filter="fade">
                                      <p:cBhvr>
                                        <p:cTn id="84" dur="500"/>
                                        <p:tgtEl>
                                          <p:spTgt spid="25"/>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500"/>
                                        <p:tgtEl>
                                          <p:spTgt spid="32"/>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6"/>
                                        </p:tgtEl>
                                        <p:attrNameLst>
                                          <p:attrName>style.visibility</p:attrName>
                                        </p:attrNameLst>
                                      </p:cBhvr>
                                      <p:to>
                                        <p:strVal val="visible"/>
                                      </p:to>
                                    </p:set>
                                    <p:animEffect transition="in" filter="fade">
                                      <p:cBhvr>
                                        <p:cTn id="95" dur="500"/>
                                        <p:tgtEl>
                                          <p:spTgt spid="6"/>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fade">
                                      <p:cBhvr>
                                        <p:cTn id="103" dur="500"/>
                                        <p:tgtEl>
                                          <p:spTgt spid="40"/>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3"/>
                                        </p:tgtEl>
                                        <p:attrNameLst>
                                          <p:attrName>style.visibility</p:attrName>
                                        </p:attrNameLst>
                                      </p:cBhvr>
                                      <p:to>
                                        <p:strVal val="visible"/>
                                      </p:to>
                                    </p:set>
                                    <p:animEffect transition="in" filter="fade">
                                      <p:cBhvr>
                                        <p:cTn id="108" dur="500"/>
                                        <p:tgtEl>
                                          <p:spTgt spid="3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9"/>
                                        </p:tgtEl>
                                        <p:attrNameLst>
                                          <p:attrName>style.visibility</p:attrName>
                                        </p:attrNameLst>
                                      </p:cBhvr>
                                      <p:to>
                                        <p:strVal val="visible"/>
                                      </p:to>
                                    </p:set>
                                    <p:animEffect transition="in" filter="fade">
                                      <p:cBhvr>
                                        <p:cTn id="111" dur="500"/>
                                        <p:tgtEl>
                                          <p:spTgt spid="29"/>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4"/>
                                        </p:tgtEl>
                                        <p:attrNameLst>
                                          <p:attrName>style.visibility</p:attrName>
                                        </p:attrNameLst>
                                      </p:cBhvr>
                                      <p:to>
                                        <p:strVal val="visible"/>
                                      </p:to>
                                    </p:set>
                                    <p:animEffect transition="in" filter="fade">
                                      <p:cBhvr>
                                        <p:cTn id="116" dur="500"/>
                                        <p:tgtEl>
                                          <p:spTgt spid="34"/>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0"/>
                                        </p:tgtEl>
                                        <p:attrNameLst>
                                          <p:attrName>style.visibility</p:attrName>
                                        </p:attrNameLst>
                                      </p:cBhvr>
                                      <p:to>
                                        <p:strVal val="visible"/>
                                      </p:to>
                                    </p:set>
                                    <p:animEffect transition="in" filter="fade">
                                      <p:cBhvr>
                                        <p:cTn id="119"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9" grpId="1" animBg="1"/>
      <p:bldP spid="16" grpId="0" animBg="1"/>
      <p:bldP spid="16" grpId="1" animBg="1"/>
      <p:bldP spid="17" grpId="0"/>
      <p:bldP spid="17" grpId="1"/>
      <p:bldP spid="18" grpId="0"/>
      <p:bldP spid="18" grpId="1"/>
      <p:bldP spid="21" grpId="0" animBg="1"/>
      <p:bldP spid="21" grpId="1" animBg="1"/>
      <p:bldP spid="22" grpId="0" animBg="1"/>
      <p:bldP spid="22" grpId="1" animBg="1"/>
      <p:bldP spid="23" grpId="0"/>
      <p:bldP spid="23" grpId="1"/>
      <p:bldP spid="24" grpId="0"/>
      <p:bldP spid="24" grpId="1"/>
      <p:bldP spid="25" grpId="0" animBg="1"/>
      <p:bldP spid="26" grpId="0" animBg="1"/>
      <p:bldP spid="29" grpId="0" animBg="1"/>
      <p:bldP spid="30" grpId="0" animBg="1"/>
      <p:bldP spid="31" grpId="0"/>
      <p:bldP spid="32" grpId="0"/>
      <p:bldP spid="33" grpId="0"/>
      <p:bldP spid="34" grpId="0"/>
      <p:bldP spid="37" grpId="0"/>
      <p:bldP spid="38" grpId="0"/>
      <p:bldP spid="40" grpId="0" animBg="1"/>
      <p:bldP spid="4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r" rtl="1">
              <a:buFont typeface="Wingdings" panose="05000000000000000000" pitchFamily="2" charset="2"/>
              <a:buChar char="Ø"/>
            </a:pPr>
            <a:r>
              <a:rPr lang="fa-IR" sz="2400" dirty="0">
                <a:cs typeface="B Nazanin" panose="00000400000000000000" pitchFamily="2" charset="-78"/>
              </a:rPr>
              <a:t>یک خوبی روش </a:t>
            </a:r>
            <a:r>
              <a:rPr lang="en-US" sz="2400" dirty="0">
                <a:cs typeface="B Nazanin" panose="00000400000000000000" pitchFamily="2" charset="-78"/>
              </a:rPr>
              <a:t>CRAFT</a:t>
            </a:r>
            <a:r>
              <a:rPr lang="fa-IR" sz="2400" dirty="0">
                <a:cs typeface="B Nazanin" panose="00000400000000000000" pitchFamily="2" charset="-78"/>
              </a:rPr>
              <a:t> این است که هیچ پس پردازشی مثل </a:t>
            </a:r>
            <a:r>
              <a:rPr lang="en-US" sz="2400" dirty="0">
                <a:cs typeface="B Nazanin" panose="00000400000000000000" pitchFamily="2" charset="-78"/>
              </a:rPr>
              <a:t>NMS</a:t>
            </a:r>
            <a:r>
              <a:rPr lang="fa-IR" sz="2400" dirty="0">
                <a:cs typeface="B Nazanin" panose="00000400000000000000" pitchFamily="2" charset="-78"/>
              </a:rPr>
              <a:t> ندارد</a:t>
            </a:r>
            <a:r>
              <a:rPr lang="fa-IR" sz="2400" dirty="0" smtClean="0">
                <a:cs typeface="B Nazanin" panose="00000400000000000000" pitchFamily="2" charset="-78"/>
              </a:rPr>
              <a:t>.</a:t>
            </a:r>
            <a:endParaRPr lang="en-US" sz="2400" dirty="0" smtClean="0">
              <a:cs typeface="B Nazanin" panose="00000400000000000000" pitchFamily="2" charset="-78"/>
            </a:endParaRPr>
          </a:p>
          <a:p>
            <a:pPr algn="r" rtl="1">
              <a:buFont typeface="Wingdings" panose="05000000000000000000" pitchFamily="2" charset="2"/>
              <a:buChar char="Ø"/>
            </a:pPr>
            <a:r>
              <a:rPr lang="fa-IR" sz="2400" dirty="0" smtClean="0">
                <a:cs typeface="B Nazanin" panose="00000400000000000000" pitchFamily="2" charset="-78"/>
              </a:rPr>
              <a:t>در </a:t>
            </a:r>
            <a:r>
              <a:rPr lang="fa-IR" sz="2400" dirty="0">
                <a:cs typeface="B Nazanin" panose="00000400000000000000" pitchFamily="2" charset="-78"/>
              </a:rPr>
              <a:t>این روش یک چند ضلعی </a:t>
            </a:r>
            <a:r>
              <a:rPr lang="fa-IR" sz="2400" dirty="0" smtClean="0">
                <a:cs typeface="B Nazanin" panose="00000400000000000000" pitchFamily="2" charset="-78"/>
              </a:rPr>
              <a:t>برای </a:t>
            </a:r>
            <a:r>
              <a:rPr lang="fa-IR" sz="2400" dirty="0">
                <a:cs typeface="B Nazanin" panose="00000400000000000000" pitchFamily="2" charset="-78"/>
              </a:rPr>
              <a:t>هر متن موجود در تصویر می توان تولید کرد.</a:t>
            </a:r>
            <a:endParaRPr lang="en-US" sz="2400" dirty="0">
              <a:cs typeface="B Nazanin" panose="00000400000000000000" pitchFamily="2" charset="-78"/>
            </a:endParaRPr>
          </a:p>
        </p:txBody>
      </p:sp>
      <p:sp>
        <p:nvSpPr>
          <p:cNvPr id="4" name="Slide Number Placeholder 3"/>
          <p:cNvSpPr>
            <a:spLocks noGrp="1"/>
          </p:cNvSpPr>
          <p:nvPr>
            <p:ph type="sldNum" sz="quarter" idx="12"/>
          </p:nvPr>
        </p:nvSpPr>
        <p:spPr/>
        <p:txBody>
          <a:bodyPr/>
          <a:lstStyle/>
          <a:p>
            <a:fld id="{18087783-62FF-446C-A2E4-4C6B0B0DE16F}" type="slidenum">
              <a:rPr lang="en-US" smtClean="0"/>
              <a:t>41</a:t>
            </a:fld>
            <a:endParaRPr lang="en-US"/>
          </a:p>
        </p:txBody>
      </p:sp>
    </p:spTree>
    <p:extLst>
      <p:ext uri="{BB962C8B-B14F-4D97-AF65-F5344CB8AC3E}">
        <p14:creationId xmlns:p14="http://schemas.microsoft.com/office/powerpoint/2010/main" val="117173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8087783-62FF-446C-A2E4-4C6B0B0DE16F}" type="slidenum">
              <a:rPr lang="en-US" smtClean="0"/>
              <a:t>42</a:t>
            </a:fld>
            <a:endParaRPr lang="en-US"/>
          </a:p>
        </p:txBody>
      </p:sp>
      <p:pic>
        <p:nvPicPr>
          <p:cNvPr id="4" name="Picture 3"/>
          <p:cNvPicPr>
            <a:picLocks noChangeAspect="1"/>
          </p:cNvPicPr>
          <p:nvPr/>
        </p:nvPicPr>
        <p:blipFill>
          <a:blip r:embed="rId2"/>
          <a:stretch>
            <a:fillRect/>
          </a:stretch>
        </p:blipFill>
        <p:spPr>
          <a:xfrm>
            <a:off x="662075" y="1444061"/>
            <a:ext cx="10550408" cy="3614076"/>
          </a:xfrm>
          <a:prstGeom prst="rect">
            <a:avLst/>
          </a:prstGeom>
        </p:spPr>
      </p:pic>
    </p:spTree>
    <p:extLst>
      <p:ext uri="{BB962C8B-B14F-4D97-AF65-F5344CB8AC3E}">
        <p14:creationId xmlns:p14="http://schemas.microsoft.com/office/powerpoint/2010/main" val="417160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ارزیابی</a:t>
            </a:r>
            <a:endParaRPr lang="en-US" dirty="0">
              <a:cs typeface="B Nazanin" panose="000004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00694086"/>
              </p:ext>
            </p:extLst>
          </p:nvPr>
        </p:nvGraphicFramePr>
        <p:xfrm>
          <a:off x="1687589" y="2361234"/>
          <a:ext cx="8877782" cy="3139996"/>
        </p:xfrm>
        <a:graphic>
          <a:graphicData uri="http://schemas.openxmlformats.org/drawingml/2006/table">
            <a:tbl>
              <a:tblPr rtl="1" firstRow="1" firstCol="1" bandRow="1">
                <a:tableStyleId>{5940675A-B579-460E-94D1-54222C63F5DA}</a:tableStyleId>
              </a:tblPr>
              <a:tblGrid>
                <a:gridCol w="535009">
                  <a:extLst>
                    <a:ext uri="{9D8B030D-6E8A-4147-A177-3AD203B41FA5}">
                      <a16:colId xmlns:a16="http://schemas.microsoft.com/office/drawing/2014/main" val="2245690940"/>
                    </a:ext>
                  </a:extLst>
                </a:gridCol>
                <a:gridCol w="535009">
                  <a:extLst>
                    <a:ext uri="{9D8B030D-6E8A-4147-A177-3AD203B41FA5}">
                      <a16:colId xmlns:a16="http://schemas.microsoft.com/office/drawing/2014/main" val="1626460830"/>
                    </a:ext>
                  </a:extLst>
                </a:gridCol>
                <a:gridCol w="535009">
                  <a:extLst>
                    <a:ext uri="{9D8B030D-6E8A-4147-A177-3AD203B41FA5}">
                      <a16:colId xmlns:a16="http://schemas.microsoft.com/office/drawing/2014/main" val="2740177027"/>
                    </a:ext>
                  </a:extLst>
                </a:gridCol>
                <a:gridCol w="535947">
                  <a:extLst>
                    <a:ext uri="{9D8B030D-6E8A-4147-A177-3AD203B41FA5}">
                      <a16:colId xmlns:a16="http://schemas.microsoft.com/office/drawing/2014/main" val="3236029721"/>
                    </a:ext>
                  </a:extLst>
                </a:gridCol>
                <a:gridCol w="535947">
                  <a:extLst>
                    <a:ext uri="{9D8B030D-6E8A-4147-A177-3AD203B41FA5}">
                      <a16:colId xmlns:a16="http://schemas.microsoft.com/office/drawing/2014/main" val="3311141715"/>
                    </a:ext>
                  </a:extLst>
                </a:gridCol>
                <a:gridCol w="535947">
                  <a:extLst>
                    <a:ext uri="{9D8B030D-6E8A-4147-A177-3AD203B41FA5}">
                      <a16:colId xmlns:a16="http://schemas.microsoft.com/office/drawing/2014/main" val="1276360948"/>
                    </a:ext>
                  </a:extLst>
                </a:gridCol>
                <a:gridCol w="535947">
                  <a:extLst>
                    <a:ext uri="{9D8B030D-6E8A-4147-A177-3AD203B41FA5}">
                      <a16:colId xmlns:a16="http://schemas.microsoft.com/office/drawing/2014/main" val="3142685594"/>
                    </a:ext>
                  </a:extLst>
                </a:gridCol>
                <a:gridCol w="535947">
                  <a:extLst>
                    <a:ext uri="{9D8B030D-6E8A-4147-A177-3AD203B41FA5}">
                      <a16:colId xmlns:a16="http://schemas.microsoft.com/office/drawing/2014/main" val="225287246"/>
                    </a:ext>
                  </a:extLst>
                </a:gridCol>
                <a:gridCol w="536883">
                  <a:extLst>
                    <a:ext uri="{9D8B030D-6E8A-4147-A177-3AD203B41FA5}">
                      <a16:colId xmlns:a16="http://schemas.microsoft.com/office/drawing/2014/main" val="921405680"/>
                    </a:ext>
                  </a:extLst>
                </a:gridCol>
                <a:gridCol w="539694">
                  <a:extLst>
                    <a:ext uri="{9D8B030D-6E8A-4147-A177-3AD203B41FA5}">
                      <a16:colId xmlns:a16="http://schemas.microsoft.com/office/drawing/2014/main" val="338574054"/>
                    </a:ext>
                  </a:extLst>
                </a:gridCol>
                <a:gridCol w="539694">
                  <a:extLst>
                    <a:ext uri="{9D8B030D-6E8A-4147-A177-3AD203B41FA5}">
                      <a16:colId xmlns:a16="http://schemas.microsoft.com/office/drawing/2014/main" val="2468370591"/>
                    </a:ext>
                  </a:extLst>
                </a:gridCol>
                <a:gridCol w="539694">
                  <a:extLst>
                    <a:ext uri="{9D8B030D-6E8A-4147-A177-3AD203B41FA5}">
                      <a16:colId xmlns:a16="http://schemas.microsoft.com/office/drawing/2014/main" val="2566494802"/>
                    </a:ext>
                  </a:extLst>
                </a:gridCol>
                <a:gridCol w="539694">
                  <a:extLst>
                    <a:ext uri="{9D8B030D-6E8A-4147-A177-3AD203B41FA5}">
                      <a16:colId xmlns:a16="http://schemas.microsoft.com/office/drawing/2014/main" val="438099180"/>
                    </a:ext>
                  </a:extLst>
                </a:gridCol>
                <a:gridCol w="539694">
                  <a:extLst>
                    <a:ext uri="{9D8B030D-6E8A-4147-A177-3AD203B41FA5}">
                      <a16:colId xmlns:a16="http://schemas.microsoft.com/office/drawing/2014/main" val="1383248411"/>
                    </a:ext>
                  </a:extLst>
                </a:gridCol>
                <a:gridCol w="539694">
                  <a:extLst>
                    <a:ext uri="{9D8B030D-6E8A-4147-A177-3AD203B41FA5}">
                      <a16:colId xmlns:a16="http://schemas.microsoft.com/office/drawing/2014/main" val="2218556038"/>
                    </a:ext>
                  </a:extLst>
                </a:gridCol>
                <a:gridCol w="817973">
                  <a:extLst>
                    <a:ext uri="{9D8B030D-6E8A-4147-A177-3AD203B41FA5}">
                      <a16:colId xmlns:a16="http://schemas.microsoft.com/office/drawing/2014/main" val="241629681"/>
                    </a:ext>
                  </a:extLst>
                </a:gridCol>
              </a:tblGrid>
              <a:tr h="627999">
                <a:tc gridSpan="3">
                  <a:txBody>
                    <a:bodyPr/>
                    <a:lstStyle/>
                    <a:p>
                      <a:pPr marL="0" marR="0" indent="0" algn="ctr" rtl="1">
                        <a:spcBef>
                          <a:spcPts val="0"/>
                        </a:spcBef>
                        <a:spcAft>
                          <a:spcPts val="0"/>
                        </a:spcAft>
                      </a:pPr>
                      <a:r>
                        <a:rPr lang="en-US" sz="1800" kern="1200" dirty="0" smtClean="0">
                          <a:solidFill>
                            <a:schemeClr val="tx1"/>
                          </a:solidFill>
                          <a:effectLst/>
                          <a:latin typeface="+mn-lt"/>
                          <a:ea typeface="+mn-ea"/>
                          <a:cs typeface="+mn-cs"/>
                        </a:rPr>
                        <a:t>MSRA-TD500</a:t>
                      </a:r>
                      <a:endParaRPr lang="en-US" sz="1600" dirty="0">
                        <a:effectLst/>
                      </a:endParaRPr>
                    </a:p>
                  </a:txBody>
                  <a:tcPr marL="68580" marR="68580" marT="0" marB="0" anchor="ctr">
                    <a:lnR w="28575"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3">
                  <a:txBody>
                    <a:bodyPr/>
                    <a:lstStyle/>
                    <a:p>
                      <a:pPr marL="0" marR="0" indent="0" algn="ctr" rtl="1">
                        <a:spcBef>
                          <a:spcPts val="0"/>
                        </a:spcBef>
                        <a:spcAft>
                          <a:spcPts val="0"/>
                        </a:spcAft>
                      </a:pPr>
                      <a:r>
                        <a:rPr lang="en-US" sz="1600" dirty="0">
                          <a:effectLst/>
                        </a:rPr>
                        <a:t>CTW-1500</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3">
                  <a:txBody>
                    <a:bodyPr/>
                    <a:lstStyle/>
                    <a:p>
                      <a:pPr marL="0" marR="0" indent="0" algn="ctr" rtl="1">
                        <a:spcBef>
                          <a:spcPts val="0"/>
                        </a:spcBef>
                        <a:spcAft>
                          <a:spcPts val="0"/>
                        </a:spcAft>
                      </a:pPr>
                      <a:r>
                        <a:rPr lang="en-US" sz="1600" dirty="0" err="1">
                          <a:effectLst/>
                        </a:rPr>
                        <a:t>TotalText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3">
                  <a:txBody>
                    <a:bodyPr/>
                    <a:lstStyle/>
                    <a:p>
                      <a:pPr marL="0" marR="0" indent="0" algn="ctr" rtl="1">
                        <a:spcBef>
                          <a:spcPts val="0"/>
                        </a:spcBef>
                        <a:spcAft>
                          <a:spcPts val="0"/>
                        </a:spcAft>
                      </a:pPr>
                      <a:r>
                        <a:rPr lang="en-US" sz="1600" dirty="0">
                          <a:effectLst/>
                        </a:rPr>
                        <a:t>ICDAR2015</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gridSpan="3">
                  <a:txBody>
                    <a:bodyPr/>
                    <a:lstStyle/>
                    <a:p>
                      <a:pPr marL="0" marR="0" indent="0" algn="ctr" rtl="1">
                        <a:spcBef>
                          <a:spcPts val="0"/>
                        </a:spcBef>
                        <a:spcAft>
                          <a:spcPts val="0"/>
                        </a:spcAft>
                      </a:pPr>
                      <a:r>
                        <a:rPr lang="en-US" sz="1600" dirty="0">
                          <a:effectLst/>
                        </a:rPr>
                        <a:t>ICDAR2013</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tcPr>
                </a:tc>
                <a:tc hMerge="1">
                  <a:txBody>
                    <a:bodyPr/>
                    <a:lstStyle/>
                    <a:p>
                      <a:endParaRPr lang="en-US"/>
                    </a:p>
                  </a:txBody>
                  <a:tcPr/>
                </a:tc>
                <a:tc hMerge="1">
                  <a:txBody>
                    <a:bodyPr/>
                    <a:lstStyle/>
                    <a:p>
                      <a:endParaRPr lang="en-US"/>
                    </a:p>
                  </a:txBody>
                  <a:tcPr/>
                </a:tc>
                <a:tc rowSpan="2">
                  <a:txBody>
                    <a:bodyPr/>
                    <a:lstStyle/>
                    <a:p>
                      <a:pPr marL="0" marR="0" indent="0" algn="ctr" rtl="1">
                        <a:spcBef>
                          <a:spcPts val="0"/>
                        </a:spcBef>
                        <a:spcAft>
                          <a:spcPts val="0"/>
                        </a:spcAft>
                      </a:pPr>
                      <a:r>
                        <a:rPr lang="en-US" sz="1600" dirty="0">
                          <a:effectLst/>
                        </a:rPr>
                        <a:t>Method</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8154462"/>
                  </a:ext>
                </a:extLst>
              </a:tr>
              <a:tr h="314000">
                <a:tc>
                  <a:txBody>
                    <a:bodyPr/>
                    <a:lstStyle/>
                    <a:p>
                      <a:pPr marL="0" marR="0" indent="0" algn="ctr" rtl="1">
                        <a:spcBef>
                          <a:spcPts val="0"/>
                        </a:spcBef>
                        <a:spcAft>
                          <a:spcPts val="0"/>
                        </a:spcAft>
                      </a:pPr>
                      <a:r>
                        <a:rPr lang="en-US" sz="1600" dirty="0">
                          <a:effectLst/>
                        </a:rPr>
                        <a:t>H</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B w="28575" cap="flat" cmpd="sng" algn="ctr">
                      <a:solidFill>
                        <a:schemeClr val="tx1"/>
                      </a:solidFill>
                      <a:prstDash val="solid"/>
                      <a:round/>
                      <a:headEnd type="none" w="med" len="med"/>
                      <a:tailEnd type="none" w="med" len="med"/>
                    </a:lnB>
                  </a:tcPr>
                </a:tc>
                <a:tc>
                  <a:txBody>
                    <a:bodyPr/>
                    <a:lstStyle/>
                    <a:p>
                      <a:pPr marL="0" marR="0" indent="0" algn="ctr" rtl="1">
                        <a:spcBef>
                          <a:spcPts val="0"/>
                        </a:spcBef>
                        <a:spcAft>
                          <a:spcPts val="0"/>
                        </a:spcAft>
                      </a:pPr>
                      <a:r>
                        <a:rPr lang="en-US" sz="1600" dirty="0">
                          <a:effectLst/>
                        </a:rPr>
                        <a:t>P</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B w="28575" cap="flat" cmpd="sng" algn="ctr">
                      <a:solidFill>
                        <a:schemeClr val="tx1"/>
                      </a:solidFill>
                      <a:prstDash val="solid"/>
                      <a:round/>
                      <a:headEnd type="none" w="med" len="med"/>
                      <a:tailEnd type="none" w="med" len="med"/>
                    </a:lnB>
                  </a:tcPr>
                </a:tc>
                <a:tc>
                  <a:txBody>
                    <a:bodyPr/>
                    <a:lstStyle/>
                    <a:p>
                      <a:pPr marL="0" marR="0" indent="0" algn="ctr" rtl="1">
                        <a:spcBef>
                          <a:spcPts val="0"/>
                        </a:spcBef>
                        <a:spcAft>
                          <a:spcPts val="0"/>
                        </a:spcAft>
                      </a:pPr>
                      <a:r>
                        <a:rPr lang="en-US" sz="1600" dirty="0">
                          <a:effectLst/>
                        </a:rPr>
                        <a:t>R</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marL="0" marR="0" indent="0" algn="ctr" rtl="1">
                        <a:spcBef>
                          <a:spcPts val="0"/>
                        </a:spcBef>
                        <a:spcAft>
                          <a:spcPts val="0"/>
                        </a:spcAft>
                      </a:pPr>
                      <a:r>
                        <a:rPr lang="en-US" sz="1600" dirty="0">
                          <a:effectLst/>
                        </a:rPr>
                        <a:t>H</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0" marR="0" indent="0" algn="ctr" rtl="1">
                        <a:spcBef>
                          <a:spcPts val="0"/>
                        </a:spcBef>
                        <a:spcAft>
                          <a:spcPts val="0"/>
                        </a:spcAft>
                      </a:pPr>
                      <a:r>
                        <a:rPr lang="en-US" sz="1600" dirty="0">
                          <a:effectLst/>
                        </a:rPr>
                        <a:t>P</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B w="28575" cap="flat" cmpd="sng" algn="ctr">
                      <a:solidFill>
                        <a:schemeClr val="tx1"/>
                      </a:solidFill>
                      <a:prstDash val="solid"/>
                      <a:round/>
                      <a:headEnd type="none" w="med" len="med"/>
                      <a:tailEnd type="none" w="med" len="med"/>
                    </a:lnB>
                  </a:tcPr>
                </a:tc>
                <a:tc>
                  <a:txBody>
                    <a:bodyPr/>
                    <a:lstStyle/>
                    <a:p>
                      <a:pPr marL="0" marR="0" indent="0" algn="ctr" rtl="1">
                        <a:spcBef>
                          <a:spcPts val="0"/>
                        </a:spcBef>
                        <a:spcAft>
                          <a:spcPts val="0"/>
                        </a:spcAft>
                      </a:pPr>
                      <a:r>
                        <a:rPr lang="en-US" sz="1600" dirty="0">
                          <a:effectLst/>
                        </a:rPr>
                        <a:t>R</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marL="0" marR="0" indent="0" algn="ctr" rtl="1">
                        <a:spcBef>
                          <a:spcPts val="0"/>
                        </a:spcBef>
                        <a:spcAft>
                          <a:spcPts val="0"/>
                        </a:spcAft>
                      </a:pPr>
                      <a:r>
                        <a:rPr lang="en-US" sz="1600" dirty="0">
                          <a:effectLst/>
                        </a:rPr>
                        <a:t>H</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0" marR="0" indent="0" algn="ctr" rtl="1">
                        <a:spcBef>
                          <a:spcPts val="0"/>
                        </a:spcBef>
                        <a:spcAft>
                          <a:spcPts val="0"/>
                        </a:spcAft>
                      </a:pPr>
                      <a:r>
                        <a:rPr lang="en-US" sz="1600" dirty="0">
                          <a:effectLst/>
                        </a:rPr>
                        <a:t>P</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B w="28575" cap="flat" cmpd="sng" algn="ctr">
                      <a:solidFill>
                        <a:schemeClr val="tx1"/>
                      </a:solidFill>
                      <a:prstDash val="solid"/>
                      <a:round/>
                      <a:headEnd type="none" w="med" len="med"/>
                      <a:tailEnd type="none" w="med" len="med"/>
                    </a:lnB>
                  </a:tcPr>
                </a:tc>
                <a:tc>
                  <a:txBody>
                    <a:bodyPr/>
                    <a:lstStyle/>
                    <a:p>
                      <a:pPr marL="0" marR="0" indent="0" algn="ctr" rtl="1">
                        <a:spcBef>
                          <a:spcPts val="0"/>
                        </a:spcBef>
                        <a:spcAft>
                          <a:spcPts val="0"/>
                        </a:spcAft>
                      </a:pPr>
                      <a:r>
                        <a:rPr lang="en-US" sz="1600" dirty="0">
                          <a:effectLst/>
                        </a:rPr>
                        <a:t>R</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marL="0" marR="0" indent="0" algn="ctr" rtl="1">
                        <a:spcBef>
                          <a:spcPts val="0"/>
                        </a:spcBef>
                        <a:spcAft>
                          <a:spcPts val="0"/>
                        </a:spcAft>
                      </a:pPr>
                      <a:r>
                        <a:rPr lang="en-US" sz="1600" dirty="0">
                          <a:effectLst/>
                        </a:rPr>
                        <a:t>H</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0" marR="0" indent="0" algn="ctr" rtl="1">
                        <a:spcBef>
                          <a:spcPts val="0"/>
                        </a:spcBef>
                        <a:spcAft>
                          <a:spcPts val="0"/>
                        </a:spcAft>
                      </a:pPr>
                      <a:r>
                        <a:rPr lang="en-US" sz="1600" dirty="0">
                          <a:effectLst/>
                        </a:rPr>
                        <a:t>P</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B w="28575" cap="flat" cmpd="sng" algn="ctr">
                      <a:solidFill>
                        <a:schemeClr val="tx1"/>
                      </a:solidFill>
                      <a:prstDash val="solid"/>
                      <a:round/>
                      <a:headEnd type="none" w="med" len="med"/>
                      <a:tailEnd type="none" w="med" len="med"/>
                    </a:lnB>
                  </a:tcPr>
                </a:tc>
                <a:tc>
                  <a:txBody>
                    <a:bodyPr/>
                    <a:lstStyle/>
                    <a:p>
                      <a:pPr marL="0" marR="0" indent="0" algn="ctr" rtl="1">
                        <a:spcBef>
                          <a:spcPts val="0"/>
                        </a:spcBef>
                        <a:spcAft>
                          <a:spcPts val="0"/>
                        </a:spcAft>
                      </a:pPr>
                      <a:r>
                        <a:rPr lang="en-US" sz="1600" dirty="0">
                          <a:effectLst/>
                        </a:rPr>
                        <a:t>R</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a:txBody>
                    <a:bodyPr/>
                    <a:lstStyle/>
                    <a:p>
                      <a:pPr marL="0" marR="0" indent="0" algn="ctr" rtl="1">
                        <a:spcBef>
                          <a:spcPts val="0"/>
                        </a:spcBef>
                        <a:spcAft>
                          <a:spcPts val="0"/>
                        </a:spcAft>
                      </a:pPr>
                      <a:r>
                        <a:rPr lang="en-US" sz="1600" dirty="0">
                          <a:effectLst/>
                        </a:rPr>
                        <a:t>H</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marL="0" marR="0" indent="0" algn="ctr" rtl="1">
                        <a:spcBef>
                          <a:spcPts val="0"/>
                        </a:spcBef>
                        <a:spcAft>
                          <a:spcPts val="0"/>
                        </a:spcAft>
                      </a:pPr>
                      <a:r>
                        <a:rPr lang="en-US" sz="1600" dirty="0">
                          <a:effectLst/>
                        </a:rPr>
                        <a:t>P</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B w="28575" cap="flat" cmpd="sng" algn="ctr">
                      <a:solidFill>
                        <a:schemeClr val="tx1"/>
                      </a:solidFill>
                      <a:prstDash val="solid"/>
                      <a:round/>
                      <a:headEnd type="none" w="med" len="med"/>
                      <a:tailEnd type="none" w="med" len="med"/>
                    </a:lnB>
                  </a:tcPr>
                </a:tc>
                <a:tc>
                  <a:txBody>
                    <a:bodyPr/>
                    <a:lstStyle/>
                    <a:p>
                      <a:pPr marL="0" marR="0" indent="0" algn="ctr" rtl="1">
                        <a:spcBef>
                          <a:spcPts val="0"/>
                        </a:spcBef>
                        <a:spcAft>
                          <a:spcPts val="0"/>
                        </a:spcAft>
                      </a:pPr>
                      <a:r>
                        <a:rPr lang="en-US" sz="1600" dirty="0">
                          <a:effectLst/>
                        </a:rPr>
                        <a:t>R</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595408598"/>
                  </a:ext>
                </a:extLst>
              </a:tr>
              <a:tr h="627999">
                <a:tc>
                  <a:txBody>
                    <a:bodyPr/>
                    <a:lstStyle/>
                    <a:p>
                      <a:pPr marL="0" marR="0" indent="0" algn="ctr" rtl="0">
                        <a:spcBef>
                          <a:spcPts val="0"/>
                        </a:spcBef>
                        <a:spcAft>
                          <a:spcPts val="0"/>
                        </a:spcAft>
                      </a:pPr>
                      <a:r>
                        <a:rPr lang="en-US" sz="1600">
                          <a:effectLst/>
                        </a:rPr>
                        <a:t>82.9</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T w="28575" cap="flat" cmpd="sng" algn="ctr">
                      <a:solidFill>
                        <a:schemeClr val="tx1"/>
                      </a:solidFill>
                      <a:prstDash val="solid"/>
                      <a:round/>
                      <a:headEnd type="none" w="med" len="med"/>
                      <a:tailEnd type="none" w="med" len="med"/>
                    </a:lnT>
                  </a:tcPr>
                </a:tc>
                <a:tc>
                  <a:txBody>
                    <a:bodyPr/>
                    <a:lstStyle/>
                    <a:p>
                      <a:pPr marL="0" marR="0" indent="0" algn="ctr" rtl="1">
                        <a:spcBef>
                          <a:spcPts val="0"/>
                        </a:spcBef>
                        <a:spcAft>
                          <a:spcPts val="0"/>
                        </a:spcAft>
                      </a:pPr>
                      <a:r>
                        <a:rPr lang="en-US" sz="1600" b="1" dirty="0">
                          <a:effectLst/>
                        </a:rPr>
                        <a:t>88.2</a:t>
                      </a:r>
                      <a:endParaRPr lang="en-US" sz="2000" b="1"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T w="28575" cap="flat" cmpd="sng" algn="ctr">
                      <a:solidFill>
                        <a:schemeClr val="tx1"/>
                      </a:solidFill>
                      <a:prstDash val="solid"/>
                      <a:round/>
                      <a:headEnd type="none" w="med" len="med"/>
                      <a:tailEnd type="none" w="med" len="med"/>
                    </a:lnT>
                  </a:tcPr>
                </a:tc>
                <a:tc>
                  <a:txBody>
                    <a:bodyPr/>
                    <a:lstStyle/>
                    <a:p>
                      <a:pPr marL="0" marR="0" indent="0" algn="ctr" rtl="1">
                        <a:spcBef>
                          <a:spcPts val="0"/>
                        </a:spcBef>
                        <a:spcAft>
                          <a:spcPts val="0"/>
                        </a:spcAft>
                      </a:pPr>
                      <a:r>
                        <a:rPr lang="en-US" sz="1600" dirty="0">
                          <a:effectLst/>
                        </a:rPr>
                        <a:t>78.2</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marL="0" marR="0" indent="0" algn="ctr" rtl="1">
                        <a:spcBef>
                          <a:spcPts val="0"/>
                        </a:spcBef>
                        <a:spcAft>
                          <a:spcPts val="0"/>
                        </a:spcAft>
                      </a:pPr>
                      <a:r>
                        <a:rPr lang="en-US" sz="1600" b="1" dirty="0">
                          <a:effectLst/>
                        </a:rPr>
                        <a:t>83.5</a:t>
                      </a:r>
                      <a:endParaRPr lang="en-US" sz="2000" b="1"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marL="0" marR="0" indent="0" algn="ctr" rtl="0">
                        <a:spcBef>
                          <a:spcPts val="0"/>
                        </a:spcBef>
                        <a:spcAft>
                          <a:spcPts val="0"/>
                        </a:spcAft>
                      </a:pPr>
                      <a:r>
                        <a:rPr lang="en-US" sz="1600" b="1" dirty="0">
                          <a:effectLst/>
                        </a:rPr>
                        <a:t>86.0</a:t>
                      </a:r>
                      <a:endParaRPr lang="en-US" sz="2000" b="1"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T w="28575" cap="flat" cmpd="sng" algn="ctr">
                      <a:solidFill>
                        <a:schemeClr val="tx1"/>
                      </a:solidFill>
                      <a:prstDash val="solid"/>
                      <a:round/>
                      <a:headEnd type="none" w="med" len="med"/>
                      <a:tailEnd type="none" w="med" len="med"/>
                    </a:lnT>
                  </a:tcPr>
                </a:tc>
                <a:tc>
                  <a:txBody>
                    <a:bodyPr/>
                    <a:lstStyle/>
                    <a:p>
                      <a:pPr marL="0" marR="0" indent="0" algn="ctr" rtl="0">
                        <a:spcBef>
                          <a:spcPts val="0"/>
                        </a:spcBef>
                        <a:spcAft>
                          <a:spcPts val="0"/>
                        </a:spcAft>
                      </a:pPr>
                      <a:r>
                        <a:rPr lang="en-US" sz="1600" b="1" dirty="0">
                          <a:effectLst/>
                        </a:rPr>
                        <a:t>81.1</a:t>
                      </a:r>
                      <a:endParaRPr lang="en-US" sz="2000" b="1"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marL="0" marR="0" indent="0" algn="ctr" rtl="0">
                        <a:spcBef>
                          <a:spcPts val="0"/>
                        </a:spcBef>
                        <a:spcAft>
                          <a:spcPts val="0"/>
                        </a:spcAft>
                      </a:pPr>
                      <a:r>
                        <a:rPr lang="en-US" sz="1600" b="1" dirty="0">
                          <a:effectLst/>
                        </a:rPr>
                        <a:t>83.6</a:t>
                      </a:r>
                      <a:endParaRPr lang="en-US" sz="2000" b="1"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marL="0" marR="0" indent="0" algn="ctr" rtl="0">
                        <a:spcBef>
                          <a:spcPts val="0"/>
                        </a:spcBef>
                        <a:spcAft>
                          <a:spcPts val="0"/>
                        </a:spcAft>
                      </a:pPr>
                      <a:r>
                        <a:rPr lang="en-US" sz="1600" b="1" dirty="0">
                          <a:effectLst/>
                        </a:rPr>
                        <a:t>87.6</a:t>
                      </a:r>
                      <a:endParaRPr lang="en-US" sz="2000" b="1"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T w="28575" cap="flat" cmpd="sng" algn="ctr">
                      <a:solidFill>
                        <a:schemeClr val="tx1"/>
                      </a:solidFill>
                      <a:prstDash val="solid"/>
                      <a:round/>
                      <a:headEnd type="none" w="med" len="med"/>
                      <a:tailEnd type="none" w="med" len="med"/>
                    </a:lnT>
                  </a:tcPr>
                </a:tc>
                <a:tc>
                  <a:txBody>
                    <a:bodyPr/>
                    <a:lstStyle/>
                    <a:p>
                      <a:pPr marL="0" marR="0" indent="0" algn="ctr" rtl="0">
                        <a:spcBef>
                          <a:spcPts val="0"/>
                        </a:spcBef>
                        <a:spcAft>
                          <a:spcPts val="0"/>
                        </a:spcAft>
                      </a:pPr>
                      <a:r>
                        <a:rPr lang="en-US" sz="1600" b="1" dirty="0">
                          <a:effectLst/>
                        </a:rPr>
                        <a:t>79.9</a:t>
                      </a:r>
                      <a:endParaRPr lang="en-US" sz="2000" b="1"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marL="0" marR="0" indent="0" algn="ctr" rtl="0">
                        <a:spcBef>
                          <a:spcPts val="0"/>
                        </a:spcBef>
                        <a:spcAft>
                          <a:spcPts val="0"/>
                        </a:spcAft>
                      </a:pPr>
                      <a:r>
                        <a:rPr lang="en-US" sz="1600">
                          <a:effectLst/>
                        </a:rPr>
                        <a:t>86.9</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marL="0" marR="0" indent="0" algn="ctr" rtl="0">
                        <a:spcBef>
                          <a:spcPts val="0"/>
                        </a:spcBef>
                        <a:spcAft>
                          <a:spcPts val="0"/>
                        </a:spcAft>
                      </a:pPr>
                      <a:r>
                        <a:rPr lang="en-US" sz="1600" b="1" dirty="0">
                          <a:effectLst/>
                        </a:rPr>
                        <a:t>89.8</a:t>
                      </a:r>
                      <a:endParaRPr lang="en-US" sz="2000" b="1"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T w="28575" cap="flat" cmpd="sng" algn="ctr">
                      <a:solidFill>
                        <a:schemeClr val="tx1"/>
                      </a:solidFill>
                      <a:prstDash val="solid"/>
                      <a:round/>
                      <a:headEnd type="none" w="med" len="med"/>
                      <a:tailEnd type="none" w="med" len="med"/>
                    </a:lnT>
                  </a:tcPr>
                </a:tc>
                <a:tc>
                  <a:txBody>
                    <a:bodyPr/>
                    <a:lstStyle/>
                    <a:p>
                      <a:pPr marL="0" marR="0" indent="0" algn="ctr" rtl="0">
                        <a:spcBef>
                          <a:spcPts val="0"/>
                        </a:spcBef>
                        <a:spcAft>
                          <a:spcPts val="0"/>
                        </a:spcAft>
                      </a:pPr>
                      <a:r>
                        <a:rPr lang="en-US" sz="1600" dirty="0">
                          <a:effectLst/>
                        </a:rPr>
                        <a:t>84.3</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marL="0" marR="0" indent="0" algn="ctr" rtl="0">
                        <a:spcBef>
                          <a:spcPts val="0"/>
                        </a:spcBef>
                        <a:spcAft>
                          <a:spcPts val="0"/>
                        </a:spcAft>
                      </a:pPr>
                      <a:r>
                        <a:rPr lang="en-US" sz="1600" b="1" dirty="0">
                          <a:effectLst/>
                        </a:rPr>
                        <a:t>95.2</a:t>
                      </a:r>
                      <a:endParaRPr lang="en-US" sz="2000" b="1"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marL="0" marR="0" indent="0" algn="ctr" rtl="0">
                        <a:spcBef>
                          <a:spcPts val="0"/>
                        </a:spcBef>
                        <a:spcAft>
                          <a:spcPts val="0"/>
                        </a:spcAft>
                      </a:pPr>
                      <a:r>
                        <a:rPr lang="en-US" sz="1600" b="1" dirty="0">
                          <a:effectLst/>
                        </a:rPr>
                        <a:t>97.4</a:t>
                      </a:r>
                      <a:endParaRPr lang="en-US" sz="2000" b="1"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marL="0" marR="0" indent="0" algn="ctr" rtl="0">
                        <a:spcBef>
                          <a:spcPts val="0"/>
                        </a:spcBef>
                        <a:spcAft>
                          <a:spcPts val="0"/>
                        </a:spcAft>
                      </a:pPr>
                      <a:r>
                        <a:rPr lang="en-US" sz="1600" b="1" dirty="0">
                          <a:effectLst/>
                        </a:rPr>
                        <a:t>93.1</a:t>
                      </a:r>
                      <a:endParaRPr lang="en-US" sz="2000" b="1"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pPr marL="0" marR="0" indent="0" algn="ctr" rtl="1">
                        <a:spcBef>
                          <a:spcPts val="0"/>
                        </a:spcBef>
                        <a:spcAft>
                          <a:spcPts val="0"/>
                        </a:spcAft>
                      </a:pPr>
                      <a:r>
                        <a:rPr lang="en-US" sz="1600" dirty="0">
                          <a:effectLst/>
                        </a:rPr>
                        <a:t>CRAFT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9134915"/>
                  </a:ext>
                </a:extLst>
              </a:tr>
              <a:tr h="627999">
                <a:tc>
                  <a:txBody>
                    <a:bodyPr/>
                    <a:lstStyle/>
                    <a:p>
                      <a:pPr marL="0" marR="0" indent="0" algn="ctr" rtl="1">
                        <a:spcBef>
                          <a:spcPts val="0"/>
                        </a:spcBef>
                        <a:spcAft>
                          <a:spcPts val="0"/>
                        </a:spcAft>
                      </a:pPr>
                      <a:r>
                        <a:rPr lang="ar-SA" sz="1600">
                          <a:effectLst/>
                        </a:rPr>
                        <a:t>-</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tc>
                <a:tc>
                  <a:txBody>
                    <a:bodyPr/>
                    <a:lstStyle/>
                    <a:p>
                      <a:pPr marL="0" marR="0" indent="0" algn="ctr" rtl="1">
                        <a:spcBef>
                          <a:spcPts val="0"/>
                        </a:spcBef>
                        <a:spcAft>
                          <a:spcPts val="0"/>
                        </a:spcAft>
                      </a:pPr>
                      <a:r>
                        <a:rPr lang="en-US" sz="1600" dirty="0">
                          <a:effectLst/>
                        </a:rPr>
                        <a:t>84.4</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tc>
                <a:tc>
                  <a:txBody>
                    <a:bodyPr/>
                    <a:lstStyle/>
                    <a:p>
                      <a:pPr marL="0" marR="0" indent="0" algn="ctr" rtl="1">
                        <a:spcBef>
                          <a:spcPts val="0"/>
                        </a:spcBef>
                        <a:spcAft>
                          <a:spcPts val="0"/>
                        </a:spcAft>
                      </a:pPr>
                      <a:r>
                        <a:rPr lang="en-US" sz="1600" b="1" dirty="0">
                          <a:effectLst/>
                        </a:rPr>
                        <a:t>83.8</a:t>
                      </a:r>
                      <a:endParaRPr lang="en-US" sz="2000" b="1"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R w="28575" cap="flat" cmpd="sng" algn="ctr">
                      <a:solidFill>
                        <a:schemeClr val="tx1"/>
                      </a:solidFill>
                      <a:prstDash val="solid"/>
                      <a:round/>
                      <a:headEnd type="none" w="med" len="med"/>
                      <a:tailEnd type="none" w="med" len="med"/>
                    </a:lnR>
                  </a:tcPr>
                </a:tc>
                <a:tc>
                  <a:txBody>
                    <a:bodyPr/>
                    <a:lstStyle/>
                    <a:p>
                      <a:pPr marL="0" marR="0" indent="0" algn="ctr" rtl="1">
                        <a:spcBef>
                          <a:spcPts val="0"/>
                        </a:spcBef>
                        <a:spcAft>
                          <a:spcPts val="0"/>
                        </a:spcAft>
                      </a:pPr>
                      <a:r>
                        <a:rPr lang="en-US" sz="1600">
                          <a:effectLst/>
                        </a:rPr>
                        <a:t>-</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L w="28575" cap="flat" cmpd="sng" algn="ctr">
                      <a:solidFill>
                        <a:schemeClr val="tx1"/>
                      </a:solidFill>
                      <a:prstDash val="solid"/>
                      <a:round/>
                      <a:headEnd type="none" w="med" len="med"/>
                      <a:tailEnd type="none" w="med" len="med"/>
                    </a:lnL>
                  </a:tcPr>
                </a:tc>
                <a:tc>
                  <a:txBody>
                    <a:bodyPr/>
                    <a:lstStyle/>
                    <a:p>
                      <a:pPr marL="0" marR="0" indent="0" algn="ctr" rtl="0">
                        <a:spcBef>
                          <a:spcPts val="0"/>
                        </a:spcBef>
                        <a:spcAft>
                          <a:spcPts val="0"/>
                        </a:spcAft>
                      </a:pPr>
                      <a:r>
                        <a:rPr lang="en-US" sz="1600">
                          <a:effectLst/>
                        </a:rPr>
                        <a:t>82.2</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tc>
                <a:tc>
                  <a:txBody>
                    <a:bodyPr/>
                    <a:lstStyle/>
                    <a:p>
                      <a:pPr marL="0" marR="0" indent="0" algn="ctr" rtl="0">
                        <a:spcBef>
                          <a:spcPts val="0"/>
                        </a:spcBef>
                        <a:spcAft>
                          <a:spcPts val="0"/>
                        </a:spcAft>
                      </a:pPr>
                      <a:r>
                        <a:rPr lang="en-US" sz="1600" dirty="0">
                          <a:effectLst/>
                        </a:rPr>
                        <a:t>72.6</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R w="28575" cap="flat" cmpd="sng" algn="ctr">
                      <a:solidFill>
                        <a:schemeClr val="tx1"/>
                      </a:solidFill>
                      <a:prstDash val="solid"/>
                      <a:round/>
                      <a:headEnd type="none" w="med" len="med"/>
                      <a:tailEnd type="none" w="med" len="med"/>
                    </a:lnR>
                  </a:tcPr>
                </a:tc>
                <a:tc>
                  <a:txBody>
                    <a:bodyPr/>
                    <a:lstStyle/>
                    <a:p>
                      <a:pPr marL="0" marR="0" indent="0" algn="ctr" rtl="0">
                        <a:spcBef>
                          <a:spcPts val="0"/>
                        </a:spcBef>
                        <a:spcAft>
                          <a:spcPts val="0"/>
                        </a:spcAft>
                      </a:pPr>
                      <a:r>
                        <a:rPr lang="en-US" sz="1600">
                          <a:effectLst/>
                        </a:rPr>
                        <a:t>-</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L w="28575" cap="flat" cmpd="sng" algn="ctr">
                      <a:solidFill>
                        <a:schemeClr val="tx1"/>
                      </a:solidFill>
                      <a:prstDash val="solid"/>
                      <a:round/>
                      <a:headEnd type="none" w="med" len="med"/>
                      <a:tailEnd type="none" w="med" len="med"/>
                    </a:lnL>
                  </a:tcPr>
                </a:tc>
                <a:tc>
                  <a:txBody>
                    <a:bodyPr/>
                    <a:lstStyle/>
                    <a:p>
                      <a:pPr marL="0" marR="0" indent="0" algn="ctr" rtl="0">
                        <a:spcBef>
                          <a:spcPts val="0"/>
                        </a:spcBef>
                        <a:spcAft>
                          <a:spcPts val="0"/>
                        </a:spcAft>
                      </a:pPr>
                      <a:r>
                        <a:rPr lang="en-US" sz="1600">
                          <a:effectLst/>
                        </a:rPr>
                        <a:t>84.0</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tc>
                <a:tc>
                  <a:txBody>
                    <a:bodyPr/>
                    <a:lstStyle/>
                    <a:p>
                      <a:pPr marL="0" marR="0" indent="0" algn="ctr" rtl="0">
                        <a:spcBef>
                          <a:spcPts val="0"/>
                        </a:spcBef>
                        <a:spcAft>
                          <a:spcPts val="0"/>
                        </a:spcAft>
                      </a:pPr>
                      <a:r>
                        <a:rPr lang="en-US" sz="1600" dirty="0">
                          <a:effectLst/>
                        </a:rPr>
                        <a:t>71.3</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R w="28575" cap="flat" cmpd="sng" algn="ctr">
                      <a:solidFill>
                        <a:schemeClr val="tx1"/>
                      </a:solidFill>
                      <a:prstDash val="solid"/>
                      <a:round/>
                      <a:headEnd type="none" w="med" len="med"/>
                      <a:tailEnd type="none" w="med" len="med"/>
                    </a:lnR>
                  </a:tcPr>
                </a:tc>
                <a:tc>
                  <a:txBody>
                    <a:bodyPr/>
                    <a:lstStyle/>
                    <a:p>
                      <a:pPr marL="0" marR="0" indent="0" algn="ctr" rtl="0">
                        <a:spcBef>
                          <a:spcPts val="0"/>
                        </a:spcBef>
                        <a:spcAft>
                          <a:spcPts val="0"/>
                        </a:spcAft>
                      </a:pPr>
                      <a:r>
                        <a:rPr lang="en-US" sz="1600">
                          <a:effectLst/>
                        </a:rPr>
                        <a:t>-</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L w="28575" cap="flat" cmpd="sng" algn="ctr">
                      <a:solidFill>
                        <a:schemeClr val="tx1"/>
                      </a:solidFill>
                      <a:prstDash val="solid"/>
                      <a:round/>
                      <a:headEnd type="none" w="med" len="med"/>
                      <a:tailEnd type="none" w="med" len="med"/>
                    </a:lnL>
                  </a:tcPr>
                </a:tc>
                <a:tc>
                  <a:txBody>
                    <a:bodyPr/>
                    <a:lstStyle/>
                    <a:p>
                      <a:pPr marL="0" marR="0" indent="0" algn="ctr" rtl="0">
                        <a:spcBef>
                          <a:spcPts val="0"/>
                        </a:spcBef>
                        <a:spcAft>
                          <a:spcPts val="0"/>
                        </a:spcAft>
                      </a:pPr>
                      <a:r>
                        <a:rPr lang="en-US" sz="1600">
                          <a:effectLst/>
                        </a:rPr>
                        <a:t>82.9</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tc>
                <a:tc>
                  <a:txBody>
                    <a:bodyPr/>
                    <a:lstStyle/>
                    <a:p>
                      <a:pPr marL="0" marR="0" indent="0" algn="ctr" rtl="0">
                        <a:spcBef>
                          <a:spcPts val="0"/>
                        </a:spcBef>
                        <a:spcAft>
                          <a:spcPts val="0"/>
                        </a:spcAft>
                      </a:pPr>
                      <a:r>
                        <a:rPr lang="en-US" sz="1600" dirty="0">
                          <a:effectLst/>
                        </a:rPr>
                        <a:t>77.8</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R w="28575" cap="flat" cmpd="sng" algn="ctr">
                      <a:solidFill>
                        <a:schemeClr val="tx1"/>
                      </a:solidFill>
                      <a:prstDash val="solid"/>
                      <a:round/>
                      <a:headEnd type="none" w="med" len="med"/>
                      <a:tailEnd type="none" w="med" len="med"/>
                    </a:lnR>
                  </a:tcPr>
                </a:tc>
                <a:tc>
                  <a:txBody>
                    <a:bodyPr/>
                    <a:lstStyle/>
                    <a:p>
                      <a:pPr marL="0" marR="0" indent="0" algn="ctr" rtl="0">
                        <a:spcBef>
                          <a:spcPts val="0"/>
                        </a:spcBef>
                        <a:spcAft>
                          <a:spcPts val="0"/>
                        </a:spcAft>
                      </a:pPr>
                      <a:r>
                        <a:rPr lang="en-US" sz="1600">
                          <a:effectLst/>
                        </a:rPr>
                        <a:t>-</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L w="28575" cap="flat" cmpd="sng" algn="ctr">
                      <a:solidFill>
                        <a:schemeClr val="tx1"/>
                      </a:solidFill>
                      <a:prstDash val="solid"/>
                      <a:round/>
                      <a:headEnd type="none" w="med" len="med"/>
                      <a:tailEnd type="none" w="med" len="med"/>
                    </a:lnL>
                  </a:tcPr>
                </a:tc>
                <a:tc>
                  <a:txBody>
                    <a:bodyPr/>
                    <a:lstStyle/>
                    <a:p>
                      <a:pPr marL="0" marR="0" indent="0" algn="ctr" rtl="0">
                        <a:spcBef>
                          <a:spcPts val="0"/>
                        </a:spcBef>
                        <a:spcAft>
                          <a:spcPts val="0"/>
                        </a:spcAft>
                      </a:pPr>
                      <a:r>
                        <a:rPr lang="en-US" sz="1600">
                          <a:effectLst/>
                        </a:rPr>
                        <a:t>-</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tc>
                <a:tc>
                  <a:txBody>
                    <a:bodyPr/>
                    <a:lstStyle/>
                    <a:p>
                      <a:pPr marL="0" marR="0" indent="0" algn="ctr" rtl="0">
                        <a:spcBef>
                          <a:spcPts val="0"/>
                        </a:spcBef>
                        <a:spcAft>
                          <a:spcPts val="0"/>
                        </a:spcAft>
                      </a:pPr>
                      <a:r>
                        <a:rPr lang="en-US" sz="1600" dirty="0">
                          <a:effectLst/>
                        </a:rPr>
                        <a:t>-</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R w="28575" cap="flat" cmpd="sng" algn="ctr">
                      <a:solidFill>
                        <a:schemeClr val="tx1"/>
                      </a:solidFill>
                      <a:prstDash val="solid"/>
                      <a:round/>
                      <a:headEnd type="none" w="med" len="med"/>
                      <a:tailEnd type="none" w="med" len="med"/>
                    </a:lnR>
                  </a:tcPr>
                </a:tc>
                <a:tc>
                  <a:txBody>
                    <a:bodyPr/>
                    <a:lstStyle/>
                    <a:p>
                      <a:pPr marL="0" marR="0" indent="0" algn="ctr" rtl="1">
                        <a:spcBef>
                          <a:spcPts val="0"/>
                        </a:spcBef>
                        <a:spcAft>
                          <a:spcPts val="0"/>
                        </a:spcAft>
                      </a:pPr>
                      <a:r>
                        <a:rPr lang="en-US" sz="1600" dirty="0">
                          <a:effectLst/>
                        </a:rPr>
                        <a:t>PAN</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300709"/>
                  </a:ext>
                </a:extLst>
              </a:tr>
              <a:tr h="941999">
                <a:tc>
                  <a:txBody>
                    <a:bodyPr/>
                    <a:lstStyle/>
                    <a:p>
                      <a:pPr marL="0" marR="0" indent="0" algn="ctr" rtl="0">
                        <a:spcBef>
                          <a:spcPts val="0"/>
                        </a:spcBef>
                        <a:spcAft>
                          <a:spcPts val="0"/>
                        </a:spcAft>
                      </a:pPr>
                      <a:r>
                        <a:rPr lang="en-US" sz="1600" b="1" dirty="0">
                          <a:effectLst/>
                        </a:rPr>
                        <a:t>83.6</a:t>
                      </a:r>
                      <a:endParaRPr lang="en-US" sz="2000" b="1"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tc>
                <a:tc>
                  <a:txBody>
                    <a:bodyPr/>
                    <a:lstStyle/>
                    <a:p>
                      <a:pPr marL="0" marR="0" indent="0" algn="ctr" rtl="1">
                        <a:spcBef>
                          <a:spcPts val="0"/>
                        </a:spcBef>
                        <a:spcAft>
                          <a:spcPts val="0"/>
                        </a:spcAft>
                      </a:pPr>
                      <a:r>
                        <a:rPr lang="en-US" sz="1600">
                          <a:effectLst/>
                        </a:rPr>
                        <a:t>85.2</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tc>
                <a:tc>
                  <a:txBody>
                    <a:bodyPr/>
                    <a:lstStyle/>
                    <a:p>
                      <a:pPr marL="0" marR="0" indent="0" algn="ctr" rtl="1">
                        <a:spcBef>
                          <a:spcPts val="0"/>
                        </a:spcBef>
                        <a:spcAft>
                          <a:spcPts val="0"/>
                        </a:spcAft>
                      </a:pPr>
                      <a:r>
                        <a:rPr lang="en-US" sz="1600" dirty="0">
                          <a:effectLst/>
                        </a:rPr>
                        <a:t>82.1</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R w="28575" cap="flat" cmpd="sng" algn="ctr">
                      <a:solidFill>
                        <a:schemeClr val="tx1"/>
                      </a:solidFill>
                      <a:prstDash val="solid"/>
                      <a:round/>
                      <a:headEnd type="none" w="med" len="med"/>
                      <a:tailEnd type="none" w="med" len="med"/>
                    </a:lnR>
                  </a:tcPr>
                </a:tc>
                <a:tc>
                  <a:txBody>
                    <a:bodyPr/>
                    <a:lstStyle/>
                    <a:p>
                      <a:pPr marL="0" marR="0" indent="0" algn="ctr" rtl="1">
                        <a:spcBef>
                          <a:spcPts val="0"/>
                        </a:spcBef>
                        <a:spcAft>
                          <a:spcPts val="0"/>
                        </a:spcAft>
                      </a:pPr>
                      <a:r>
                        <a:rPr lang="en-US" sz="1600">
                          <a:effectLst/>
                        </a:rPr>
                        <a:t>80.1</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L w="28575" cap="flat" cmpd="sng" algn="ctr">
                      <a:solidFill>
                        <a:schemeClr val="tx1"/>
                      </a:solidFill>
                      <a:prstDash val="solid"/>
                      <a:round/>
                      <a:headEnd type="none" w="med" len="med"/>
                      <a:tailEnd type="none" w="med" len="med"/>
                    </a:lnL>
                  </a:tcPr>
                </a:tc>
                <a:tc>
                  <a:txBody>
                    <a:bodyPr/>
                    <a:lstStyle/>
                    <a:p>
                      <a:pPr marL="0" marR="0" indent="0" algn="ctr" rtl="0">
                        <a:spcBef>
                          <a:spcPts val="0"/>
                        </a:spcBef>
                        <a:spcAft>
                          <a:spcPts val="0"/>
                        </a:spcAft>
                      </a:pPr>
                      <a:r>
                        <a:rPr lang="en-US" sz="1600">
                          <a:effectLst/>
                        </a:rPr>
                        <a:t>80.1</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tc>
                <a:tc>
                  <a:txBody>
                    <a:bodyPr/>
                    <a:lstStyle/>
                    <a:p>
                      <a:pPr marL="0" marR="0" indent="0" algn="ctr" rtl="0">
                        <a:spcBef>
                          <a:spcPts val="0"/>
                        </a:spcBef>
                        <a:spcAft>
                          <a:spcPts val="0"/>
                        </a:spcAft>
                      </a:pPr>
                      <a:r>
                        <a:rPr lang="en-US" sz="1600" dirty="0">
                          <a:effectLst/>
                        </a:rPr>
                        <a:t>80.2</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R w="28575" cap="flat" cmpd="sng" algn="ctr">
                      <a:solidFill>
                        <a:schemeClr val="tx1"/>
                      </a:solidFill>
                      <a:prstDash val="solid"/>
                      <a:round/>
                      <a:headEnd type="none" w="med" len="med"/>
                      <a:tailEnd type="none" w="med" len="med"/>
                    </a:lnR>
                  </a:tcPr>
                </a:tc>
                <a:tc>
                  <a:txBody>
                    <a:bodyPr/>
                    <a:lstStyle/>
                    <a:p>
                      <a:pPr marL="0" marR="0" indent="0" algn="ctr" rtl="0">
                        <a:spcBef>
                          <a:spcPts val="0"/>
                        </a:spcBef>
                        <a:spcAft>
                          <a:spcPts val="0"/>
                        </a:spcAft>
                      </a:pPr>
                      <a:r>
                        <a:rPr lang="en-US" sz="1600">
                          <a:effectLst/>
                        </a:rPr>
                        <a:t>78.5</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L w="28575" cap="flat" cmpd="sng" algn="ctr">
                      <a:solidFill>
                        <a:schemeClr val="tx1"/>
                      </a:solidFill>
                      <a:prstDash val="solid"/>
                      <a:round/>
                      <a:headEnd type="none" w="med" len="med"/>
                      <a:tailEnd type="none" w="med" len="med"/>
                    </a:lnL>
                  </a:tcPr>
                </a:tc>
                <a:tc>
                  <a:txBody>
                    <a:bodyPr/>
                    <a:lstStyle/>
                    <a:p>
                      <a:pPr marL="0" marR="0" indent="0" algn="ctr" rtl="0">
                        <a:spcBef>
                          <a:spcPts val="0"/>
                        </a:spcBef>
                        <a:spcAft>
                          <a:spcPts val="0"/>
                        </a:spcAft>
                      </a:pPr>
                      <a:r>
                        <a:rPr lang="en-US" sz="1600" dirty="0">
                          <a:effectLst/>
                        </a:rPr>
                        <a:t>80.9</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tc>
                <a:tc>
                  <a:txBody>
                    <a:bodyPr/>
                    <a:lstStyle/>
                    <a:p>
                      <a:pPr marL="0" marR="0" indent="0" algn="ctr" rtl="0">
                        <a:spcBef>
                          <a:spcPts val="0"/>
                        </a:spcBef>
                        <a:spcAft>
                          <a:spcPts val="0"/>
                        </a:spcAft>
                      </a:pPr>
                      <a:r>
                        <a:rPr lang="en-US" sz="1600" dirty="0">
                          <a:effectLst/>
                        </a:rPr>
                        <a:t>76.2</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R w="28575" cap="flat" cmpd="sng" algn="ctr">
                      <a:solidFill>
                        <a:schemeClr val="tx1"/>
                      </a:solidFill>
                      <a:prstDash val="solid"/>
                      <a:round/>
                      <a:headEnd type="none" w="med" len="med"/>
                      <a:tailEnd type="none" w="med" len="med"/>
                    </a:lnR>
                  </a:tcPr>
                </a:tc>
                <a:tc>
                  <a:txBody>
                    <a:bodyPr/>
                    <a:lstStyle/>
                    <a:p>
                      <a:pPr marL="0" marR="0" indent="0" algn="ctr" rtl="0">
                        <a:spcBef>
                          <a:spcPts val="0"/>
                        </a:spcBef>
                        <a:spcAft>
                          <a:spcPts val="0"/>
                        </a:spcAft>
                      </a:pPr>
                      <a:r>
                        <a:rPr lang="en-US" sz="1600" b="1" dirty="0">
                          <a:effectLst/>
                        </a:rPr>
                        <a:t>87.6</a:t>
                      </a:r>
                      <a:endParaRPr lang="en-US" sz="2000" b="1"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L w="28575" cap="flat" cmpd="sng" algn="ctr">
                      <a:solidFill>
                        <a:schemeClr val="tx1"/>
                      </a:solidFill>
                      <a:prstDash val="solid"/>
                      <a:round/>
                      <a:headEnd type="none" w="med" len="med"/>
                      <a:tailEnd type="none" w="med" len="med"/>
                    </a:lnL>
                  </a:tcPr>
                </a:tc>
                <a:tc>
                  <a:txBody>
                    <a:bodyPr/>
                    <a:lstStyle/>
                    <a:p>
                      <a:pPr marL="0" marR="0" indent="0" algn="ctr" rtl="0">
                        <a:spcBef>
                          <a:spcPts val="0"/>
                        </a:spcBef>
                        <a:spcAft>
                          <a:spcPts val="0"/>
                        </a:spcAft>
                      </a:pPr>
                      <a:r>
                        <a:rPr lang="en-US" sz="1600">
                          <a:effectLst/>
                        </a:rPr>
                        <a:t>89.2</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tc>
                <a:tc>
                  <a:txBody>
                    <a:bodyPr/>
                    <a:lstStyle/>
                    <a:p>
                      <a:pPr marL="0" marR="0" indent="0" algn="ctr" rtl="0">
                        <a:spcBef>
                          <a:spcPts val="0"/>
                        </a:spcBef>
                        <a:spcAft>
                          <a:spcPts val="0"/>
                        </a:spcAft>
                      </a:pPr>
                      <a:r>
                        <a:rPr lang="en-US" sz="1600" b="1" dirty="0">
                          <a:effectLst/>
                        </a:rPr>
                        <a:t>86.0</a:t>
                      </a:r>
                      <a:endParaRPr lang="en-US" sz="2000" b="1"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R w="28575" cap="flat" cmpd="sng" algn="ctr">
                      <a:solidFill>
                        <a:schemeClr val="tx1"/>
                      </a:solidFill>
                      <a:prstDash val="solid"/>
                      <a:round/>
                      <a:headEnd type="none" w="med" len="med"/>
                      <a:tailEnd type="none" w="med" len="med"/>
                    </a:lnR>
                  </a:tcPr>
                </a:tc>
                <a:tc>
                  <a:txBody>
                    <a:bodyPr/>
                    <a:lstStyle/>
                    <a:p>
                      <a:pPr marL="0" marR="0" indent="0" algn="ctr" rtl="0">
                        <a:spcBef>
                          <a:spcPts val="0"/>
                        </a:spcBef>
                        <a:spcAft>
                          <a:spcPts val="0"/>
                        </a:spcAft>
                      </a:pPr>
                      <a:r>
                        <a:rPr lang="en-US" sz="1600">
                          <a:effectLst/>
                        </a:rPr>
                        <a:t>91.7</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L w="28575" cap="flat" cmpd="sng" algn="ctr">
                      <a:solidFill>
                        <a:schemeClr val="tx1"/>
                      </a:solidFill>
                      <a:prstDash val="solid"/>
                      <a:round/>
                      <a:headEnd type="none" w="med" len="med"/>
                      <a:tailEnd type="none" w="med" len="med"/>
                    </a:lnL>
                  </a:tcPr>
                </a:tc>
                <a:tc>
                  <a:txBody>
                    <a:bodyPr/>
                    <a:lstStyle/>
                    <a:p>
                      <a:pPr marL="0" marR="0" indent="0" algn="ctr" rtl="0">
                        <a:spcBef>
                          <a:spcPts val="0"/>
                        </a:spcBef>
                        <a:spcAft>
                          <a:spcPts val="0"/>
                        </a:spcAft>
                      </a:pPr>
                      <a:r>
                        <a:rPr lang="en-US" sz="1600">
                          <a:effectLst/>
                        </a:rPr>
                        <a:t>93.7</a:t>
                      </a:r>
                      <a:endParaRPr lang="en-US" sz="200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tc>
                <a:tc>
                  <a:txBody>
                    <a:bodyPr/>
                    <a:lstStyle/>
                    <a:p>
                      <a:pPr marL="0" marR="0" indent="0" algn="ctr" rtl="0">
                        <a:spcBef>
                          <a:spcPts val="0"/>
                        </a:spcBef>
                        <a:spcAft>
                          <a:spcPts val="0"/>
                        </a:spcAft>
                      </a:pPr>
                      <a:r>
                        <a:rPr lang="en-US" sz="1600" dirty="0">
                          <a:effectLst/>
                        </a:rPr>
                        <a:t>89.7</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R w="28575" cap="flat" cmpd="sng" algn="ctr">
                      <a:solidFill>
                        <a:schemeClr val="tx1"/>
                      </a:solidFill>
                      <a:prstDash val="solid"/>
                      <a:round/>
                      <a:headEnd type="none" w="med" len="med"/>
                      <a:tailEnd type="none" w="med" len="med"/>
                    </a:lnR>
                  </a:tcPr>
                </a:tc>
                <a:tc>
                  <a:txBody>
                    <a:bodyPr/>
                    <a:lstStyle/>
                    <a:p>
                      <a:pPr marL="0" marR="0" indent="0" algn="ctr" rtl="1">
                        <a:spcBef>
                          <a:spcPts val="0"/>
                        </a:spcBef>
                        <a:spcAft>
                          <a:spcPts val="0"/>
                        </a:spcAft>
                      </a:pPr>
                      <a:r>
                        <a:rPr lang="en-US" sz="1600" dirty="0">
                          <a:effectLst/>
                        </a:rPr>
                        <a:t>Wang. Et al</a:t>
                      </a:r>
                      <a:endParaRPr lang="en-US" sz="2000" dirty="0">
                        <a:effectLst/>
                        <a:latin typeface="Calibri" panose="020F0502020204030204" pitchFamily="34" charset="0"/>
                        <a:ea typeface="Calibri" panose="020F0502020204030204" pitchFamily="34" charset="0"/>
                        <a:cs typeface="B Nazanin" panose="00000400000000000000" pitchFamily="2" charset="-78"/>
                      </a:endParaRPr>
                    </a:p>
                  </a:txBody>
                  <a:tcPr marL="68580" marR="68580" marT="0" marB="0" anchor="ct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924570988"/>
                  </a:ext>
                </a:extLst>
              </a:tr>
            </a:tbl>
          </a:graphicData>
        </a:graphic>
      </p:graphicFrame>
      <p:sp>
        <p:nvSpPr>
          <p:cNvPr id="4" name="Slide Number Placeholder 3"/>
          <p:cNvSpPr>
            <a:spLocks noGrp="1"/>
          </p:cNvSpPr>
          <p:nvPr>
            <p:ph type="sldNum" sz="quarter" idx="12"/>
          </p:nvPr>
        </p:nvSpPr>
        <p:spPr/>
        <p:txBody>
          <a:bodyPr/>
          <a:lstStyle/>
          <a:p>
            <a:fld id="{18087783-62FF-446C-A2E4-4C6B0B0DE16F}" type="slidenum">
              <a:rPr lang="en-US" smtClean="0"/>
              <a:t>43</a:t>
            </a:fld>
            <a:endParaRPr lang="en-US"/>
          </a:p>
        </p:txBody>
      </p:sp>
    </p:spTree>
    <p:extLst>
      <p:ext uri="{BB962C8B-B14F-4D97-AF65-F5344CB8AC3E}">
        <p14:creationId xmlns:p14="http://schemas.microsoft.com/office/powerpoint/2010/main" val="883543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بهبود مقاله</a:t>
            </a:r>
            <a:endParaRPr lang="en-US" dirty="0">
              <a:cs typeface="B Nazanin" panose="00000400000000000000" pitchFamily="2" charset="-78"/>
            </a:endParaRPr>
          </a:p>
        </p:txBody>
      </p:sp>
      <p:sp>
        <p:nvSpPr>
          <p:cNvPr id="3" name="Content Placeholder 2"/>
          <p:cNvSpPr>
            <a:spLocks noGrp="1"/>
          </p:cNvSpPr>
          <p:nvPr>
            <p:ph idx="1"/>
          </p:nvPr>
        </p:nvSpPr>
        <p:spPr/>
        <p:txBody>
          <a:bodyPr>
            <a:normAutofit/>
          </a:bodyPr>
          <a:lstStyle/>
          <a:p>
            <a:pPr algn="r" rtl="1">
              <a:buFont typeface="Wingdings" panose="05000000000000000000" pitchFamily="2" charset="2"/>
              <a:buChar char="Ø"/>
            </a:pPr>
            <a:r>
              <a:rPr lang="en-US" sz="2400" dirty="0">
                <a:cs typeface="B Nazanin" panose="00000400000000000000" pitchFamily="2" charset="-78"/>
              </a:rPr>
              <a:t> </a:t>
            </a:r>
            <a:r>
              <a:rPr lang="fa-IR" sz="2400" dirty="0" smtClean="0">
                <a:cs typeface="B Nazanin" panose="00000400000000000000" pitchFamily="2" charset="-78"/>
              </a:rPr>
              <a:t>قصد داریم که یک ماژول در ادامه روش پیشنهادی قرار دهیم که متن موجود در چند ضلعی را تشخیص دهد. در واقع هدف ما طراحی یک شبکه </a:t>
            </a:r>
            <a:r>
              <a:rPr lang="fa-IR" sz="2400" dirty="0">
                <a:cs typeface="B Nazanin" panose="00000400000000000000" pitchFamily="2" charset="-78"/>
              </a:rPr>
              <a:t> </a:t>
            </a:r>
            <a:r>
              <a:rPr lang="en-US" sz="2400" dirty="0" smtClean="0">
                <a:cs typeface="B Nazanin" panose="00000400000000000000" pitchFamily="2" charset="-78"/>
              </a:rPr>
              <a:t>end to end</a:t>
            </a:r>
            <a:r>
              <a:rPr lang="fa-IR" sz="2400" dirty="0" smtClean="0">
                <a:cs typeface="B Nazanin" panose="00000400000000000000" pitchFamily="2" charset="-78"/>
              </a:rPr>
              <a:t> برای </a:t>
            </a:r>
            <a:r>
              <a:rPr lang="en-US" sz="2400" dirty="0" smtClean="0">
                <a:cs typeface="B Nazanin" panose="00000400000000000000" pitchFamily="2" charset="-78"/>
              </a:rPr>
              <a:t>localization</a:t>
            </a:r>
            <a:r>
              <a:rPr lang="fa-IR" sz="2400" dirty="0" smtClean="0">
                <a:cs typeface="B Nazanin" panose="00000400000000000000" pitchFamily="2" charset="-78"/>
              </a:rPr>
              <a:t> و</a:t>
            </a:r>
            <a:r>
              <a:rPr lang="en-US" sz="2400" dirty="0" smtClean="0">
                <a:cs typeface="B Nazanin" panose="00000400000000000000" pitchFamily="2" charset="-78"/>
              </a:rPr>
              <a:t> Recognition</a:t>
            </a:r>
            <a:r>
              <a:rPr lang="fa-IR" sz="2400" dirty="0" smtClean="0">
                <a:cs typeface="B Nazanin" panose="00000400000000000000" pitchFamily="2" charset="-78"/>
              </a:rPr>
              <a:t> متن در تصویر است.</a:t>
            </a:r>
            <a:endParaRPr lang="en-US" sz="2400" dirty="0" smtClean="0">
              <a:cs typeface="B Nazanin" panose="00000400000000000000" pitchFamily="2" charset="-78"/>
            </a:endParaRPr>
          </a:p>
          <a:p>
            <a:pPr algn="r" rtl="1">
              <a:buFont typeface="Wingdings" panose="05000000000000000000" pitchFamily="2" charset="2"/>
              <a:buChar char="Ø"/>
            </a:pPr>
            <a:r>
              <a:rPr lang="fa-IR" sz="2400">
                <a:cs typeface="B Nazanin" panose="00000400000000000000" pitchFamily="2" charset="-78"/>
              </a:rPr>
              <a:t> </a:t>
            </a:r>
            <a:r>
              <a:rPr lang="fa-IR" sz="2400" smtClean="0">
                <a:cs typeface="B Nazanin" panose="00000400000000000000" pitchFamily="2" charset="-78"/>
              </a:rPr>
              <a:t>همچنین می‌توانیم روش پیشنهادی را بر روی تصاویری با متون فارسی اجرا کنیم.</a:t>
            </a:r>
            <a:endParaRPr lang="en-US" sz="2400" dirty="0">
              <a:cs typeface="B Nazanin" panose="00000400000000000000" pitchFamily="2" charset="-78"/>
            </a:endParaRPr>
          </a:p>
        </p:txBody>
      </p:sp>
      <p:sp>
        <p:nvSpPr>
          <p:cNvPr id="4" name="Slide Number Placeholder 3"/>
          <p:cNvSpPr>
            <a:spLocks noGrp="1"/>
          </p:cNvSpPr>
          <p:nvPr>
            <p:ph type="sldNum" sz="quarter" idx="12"/>
          </p:nvPr>
        </p:nvSpPr>
        <p:spPr/>
        <p:txBody>
          <a:bodyPr/>
          <a:lstStyle/>
          <a:p>
            <a:fld id="{18087783-62FF-446C-A2E4-4C6B0B0DE16F}" type="slidenum">
              <a:rPr lang="en-US" smtClean="0"/>
              <a:t>44</a:t>
            </a:fld>
            <a:endParaRPr lang="en-US"/>
          </a:p>
        </p:txBody>
      </p:sp>
    </p:spTree>
    <p:extLst>
      <p:ext uri="{BB962C8B-B14F-4D97-AF65-F5344CB8AC3E}">
        <p14:creationId xmlns:p14="http://schemas.microsoft.com/office/powerpoint/2010/main" val="311231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18087783-62FF-446C-A2E4-4C6B0B0DE16F}" type="slidenum">
              <a:rPr lang="en-US" smtClean="0"/>
              <a:t>5</a:t>
            </a:fld>
            <a:endParaRPr lang="en-US"/>
          </a:p>
        </p:txBody>
      </p:sp>
      <p:pic>
        <p:nvPicPr>
          <p:cNvPr id="3" name="Picture 2"/>
          <p:cNvPicPr>
            <a:picLocks noChangeAspect="1"/>
          </p:cNvPicPr>
          <p:nvPr/>
        </p:nvPicPr>
        <p:blipFill>
          <a:blip r:embed="rId2"/>
          <a:stretch>
            <a:fillRect/>
          </a:stretch>
        </p:blipFill>
        <p:spPr>
          <a:xfrm>
            <a:off x="1129499" y="1531166"/>
            <a:ext cx="9933001" cy="3795667"/>
          </a:xfrm>
          <a:prstGeom prst="rect">
            <a:avLst/>
          </a:prstGeom>
        </p:spPr>
      </p:pic>
    </p:spTree>
    <p:extLst>
      <p:ext uri="{BB962C8B-B14F-4D97-AF65-F5344CB8AC3E}">
        <p14:creationId xmlns:p14="http://schemas.microsoft.com/office/powerpoint/2010/main" val="10905510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1" algn="r" rtl="1">
              <a:lnSpc>
                <a:spcPct val="85000"/>
              </a:lnSpc>
              <a:spcBef>
                <a:spcPct val="0"/>
              </a:spcBef>
            </a:pPr>
            <a:r>
              <a:rPr lang="fa-IR" sz="4800" dirty="0" smtClean="0">
                <a:cs typeface="B Nazanin" panose="00000400000000000000" pitchFamily="2" charset="-78"/>
              </a:rPr>
              <a:t>1. پیشنهاد</a:t>
            </a:r>
            <a:r>
              <a:rPr lang="en-US" sz="4800" dirty="0" smtClean="0">
                <a:cs typeface="B Nazanin" panose="00000400000000000000" pitchFamily="2" charset="-78"/>
              </a:rPr>
              <a:t> </a:t>
            </a:r>
            <a:r>
              <a:rPr lang="fa-IR" sz="4800" dirty="0" smtClean="0">
                <a:cs typeface="B Nazanin" panose="00000400000000000000" pitchFamily="2" charset="-78"/>
              </a:rPr>
              <a:t>مکان متن (</a:t>
            </a:r>
            <a:r>
              <a:rPr lang="en-US" sz="4800" dirty="0" smtClean="0">
                <a:cs typeface="B Nazanin" panose="00000400000000000000" pitchFamily="2" charset="-78"/>
              </a:rPr>
              <a:t>Text Proposal</a:t>
            </a:r>
            <a:r>
              <a:rPr lang="fa-IR" sz="4800" dirty="0" smtClean="0">
                <a:cs typeface="B Nazanin" panose="00000400000000000000" pitchFamily="2" charset="-78"/>
              </a:rPr>
              <a:t>) </a:t>
            </a:r>
            <a:endParaRPr lang="en-US" sz="4800" dirty="0"/>
          </a:p>
        </p:txBody>
      </p:sp>
      <p:sp>
        <p:nvSpPr>
          <p:cNvPr id="3" name="Content Placeholder 2"/>
          <p:cNvSpPr>
            <a:spLocks noGrp="1"/>
          </p:cNvSpPr>
          <p:nvPr>
            <p:ph idx="1"/>
          </p:nvPr>
        </p:nvSpPr>
        <p:spPr/>
        <p:txBody>
          <a:bodyPr>
            <a:normAutofit/>
          </a:bodyPr>
          <a:lstStyle/>
          <a:p>
            <a:pPr algn="r" rtl="1">
              <a:buFont typeface="Wingdings" panose="05000000000000000000" pitchFamily="2" charset="2"/>
              <a:buChar char="Ø"/>
            </a:pPr>
            <a:r>
              <a:rPr lang="fa-IR" sz="2800" dirty="0" smtClean="0">
                <a:cs typeface="B Nazanin" panose="00000400000000000000" pitchFamily="2" charset="-78"/>
              </a:rPr>
              <a:t>استفاده از شبکه‌ی </a:t>
            </a:r>
            <a:r>
              <a:rPr lang="en-US" sz="2800" b="1" dirty="0" err="1" smtClean="0">
                <a:cs typeface="B Nazanin" panose="00000400000000000000" pitchFamily="2" charset="-78"/>
              </a:rPr>
              <a:t>Text_RPN</a:t>
            </a:r>
            <a:endParaRPr lang="en-US" sz="2800" b="1" dirty="0" smtClean="0">
              <a:cs typeface="B Nazanin" panose="00000400000000000000" pitchFamily="2" charset="-78"/>
            </a:endParaRPr>
          </a:p>
          <a:p>
            <a:pPr algn="r" rtl="1">
              <a:buFont typeface="Wingdings" panose="05000000000000000000" pitchFamily="2" charset="2"/>
              <a:buChar char="Ø"/>
            </a:pPr>
            <a:r>
              <a:rPr lang="fa-IR" sz="2800" dirty="0" smtClean="0">
                <a:cs typeface="B Nazanin" panose="00000400000000000000" pitchFamily="2" charset="-78"/>
              </a:rPr>
              <a:t>مشابه‌ی </a:t>
            </a:r>
            <a:r>
              <a:rPr lang="fa-IR" sz="2800" dirty="0">
                <a:cs typeface="B Nazanin" panose="00000400000000000000" pitchFamily="2" charset="-78"/>
              </a:rPr>
              <a:t>شبکه </a:t>
            </a:r>
            <a:r>
              <a:rPr lang="en-US" sz="2800" dirty="0">
                <a:cs typeface="B Nazanin" panose="00000400000000000000" pitchFamily="2" charset="-78"/>
              </a:rPr>
              <a:t>RPN</a:t>
            </a:r>
            <a:r>
              <a:rPr lang="fa-IR" sz="2800" dirty="0">
                <a:cs typeface="B Nazanin" panose="00000400000000000000" pitchFamily="2" charset="-78"/>
              </a:rPr>
              <a:t> در</a:t>
            </a:r>
            <a:r>
              <a:rPr lang="en-US" sz="2800" dirty="0">
                <a:cs typeface="B Nazanin" panose="00000400000000000000" pitchFamily="2" charset="-78"/>
              </a:rPr>
              <a:t> Faster R_CNN</a:t>
            </a:r>
            <a:r>
              <a:rPr lang="fa-IR" sz="2800" dirty="0">
                <a:cs typeface="B Nazanin" panose="00000400000000000000" pitchFamily="2" charset="-78"/>
              </a:rPr>
              <a:t> </a:t>
            </a:r>
            <a:r>
              <a:rPr lang="fa-IR" sz="2800" dirty="0" smtClean="0">
                <a:cs typeface="B Nazanin" panose="00000400000000000000" pitchFamily="2" charset="-78"/>
              </a:rPr>
              <a:t>است</a:t>
            </a:r>
            <a:r>
              <a:rPr lang="en-US" sz="2800" dirty="0" smtClean="0">
                <a:cs typeface="B Nazanin" panose="00000400000000000000" pitchFamily="2" charset="-78"/>
              </a:rPr>
              <a:t>.</a:t>
            </a:r>
          </a:p>
          <a:p>
            <a:pPr algn="r" rtl="1">
              <a:buFont typeface="Wingdings" panose="05000000000000000000" pitchFamily="2" charset="2"/>
              <a:buChar char="Ø"/>
            </a:pPr>
            <a:r>
              <a:rPr lang="fa-IR" sz="2800" dirty="0">
                <a:cs typeface="B Nazanin" panose="00000400000000000000" pitchFamily="2" charset="-78"/>
              </a:rPr>
              <a:t>با این تفاوت که </a:t>
            </a:r>
            <a:r>
              <a:rPr lang="fa-IR" sz="2800" b="1" dirty="0" smtClean="0">
                <a:cs typeface="B Nazanin" panose="00000400000000000000" pitchFamily="2" charset="-78"/>
              </a:rPr>
              <a:t>شبکه‌ی </a:t>
            </a:r>
            <a:r>
              <a:rPr lang="fa-IR" sz="2800" b="1" dirty="0">
                <a:cs typeface="B Nazanin" panose="00000400000000000000" pitchFamily="2" charset="-78"/>
              </a:rPr>
              <a:t>اصلی </a:t>
            </a:r>
            <a:r>
              <a:rPr lang="fa-IR" sz="2800" dirty="0">
                <a:cs typeface="B Nazanin" panose="00000400000000000000" pitchFamily="2" charset="-78"/>
              </a:rPr>
              <a:t>آن و </a:t>
            </a:r>
            <a:r>
              <a:rPr lang="fa-IR" sz="2800" b="1" dirty="0">
                <a:cs typeface="B Nazanin" panose="00000400000000000000" pitchFamily="2" charset="-78"/>
              </a:rPr>
              <a:t>سایز </a:t>
            </a:r>
            <a:r>
              <a:rPr lang="en-US" sz="2800" b="1" dirty="0" smtClean="0">
                <a:cs typeface="B Nazanin" panose="00000400000000000000" pitchFamily="2" charset="-78"/>
              </a:rPr>
              <a:t>anchor</a:t>
            </a:r>
            <a:r>
              <a:rPr lang="fa-IR" sz="2800" b="1" dirty="0">
                <a:cs typeface="B Nazanin" panose="00000400000000000000" pitchFamily="2" charset="-78"/>
              </a:rPr>
              <a:t>‌</a:t>
            </a:r>
            <a:r>
              <a:rPr lang="fa-IR" sz="2800" b="1" dirty="0" smtClean="0">
                <a:cs typeface="B Nazanin" panose="00000400000000000000" pitchFamily="2" charset="-78"/>
              </a:rPr>
              <a:t>ها </a:t>
            </a:r>
            <a:r>
              <a:rPr lang="fa-IR" sz="2800" dirty="0" smtClean="0">
                <a:cs typeface="B Nazanin" panose="00000400000000000000" pitchFamily="2" charset="-78"/>
              </a:rPr>
              <a:t>متفاوت است. </a:t>
            </a:r>
            <a:endParaRPr lang="en-US" sz="2800" dirty="0" smtClean="0">
              <a:cs typeface="B Nazanin" panose="00000400000000000000" pitchFamily="2" charset="-78"/>
            </a:endParaRPr>
          </a:p>
          <a:p>
            <a:pPr algn="r" rtl="1">
              <a:buFont typeface="Wingdings" panose="05000000000000000000" pitchFamily="2" charset="2"/>
              <a:buChar char="Ø"/>
            </a:pPr>
            <a:r>
              <a:rPr lang="fa-IR" sz="2800" dirty="0" smtClean="0">
                <a:cs typeface="B Nazanin" panose="00000400000000000000" pitchFamily="2" charset="-78"/>
              </a:rPr>
              <a:t>شبکه‌ی </a:t>
            </a:r>
            <a:r>
              <a:rPr lang="fa-IR" sz="2800" dirty="0">
                <a:cs typeface="B Nazanin" panose="00000400000000000000" pitchFamily="2" charset="-78"/>
              </a:rPr>
              <a:t>اصلی </a:t>
            </a:r>
            <a:r>
              <a:rPr lang="en-US" sz="2800" dirty="0" err="1">
                <a:cs typeface="B Nazanin" panose="00000400000000000000" pitchFamily="2" charset="-78"/>
              </a:rPr>
              <a:t>Text_RPN</a:t>
            </a:r>
            <a:r>
              <a:rPr lang="fa-IR" sz="2800" dirty="0">
                <a:cs typeface="B Nazanin" panose="00000400000000000000" pitchFamily="2" charset="-78"/>
              </a:rPr>
              <a:t> </a:t>
            </a:r>
            <a:r>
              <a:rPr lang="fa-IR" sz="2800" dirty="0" smtClean="0">
                <a:cs typeface="B Nazanin" panose="00000400000000000000" pitchFamily="2" charset="-78"/>
              </a:rPr>
              <a:t>شبکه‌ی </a:t>
            </a:r>
            <a:r>
              <a:rPr lang="en-US" sz="2800" b="1" dirty="0" smtClean="0">
                <a:cs typeface="B Nazanin" panose="00000400000000000000" pitchFamily="2" charset="-78"/>
              </a:rPr>
              <a:t>SE_VGG16</a:t>
            </a:r>
            <a:r>
              <a:rPr lang="fa-IR" sz="2800" dirty="0" smtClean="0">
                <a:cs typeface="B Nazanin" panose="00000400000000000000" pitchFamily="2" charset="-78"/>
              </a:rPr>
              <a:t> است </a:t>
            </a:r>
            <a:r>
              <a:rPr lang="fa-IR" sz="2800" dirty="0">
                <a:cs typeface="B Nazanin" panose="00000400000000000000" pitchFamily="2" charset="-78"/>
              </a:rPr>
              <a:t>که در واقع </a:t>
            </a:r>
            <a:r>
              <a:rPr lang="fa-IR" sz="2800" dirty="0" smtClean="0">
                <a:cs typeface="B Nazanin" panose="00000400000000000000" pitchFamily="2" charset="-78"/>
              </a:rPr>
              <a:t>همان</a:t>
            </a:r>
            <a:r>
              <a:rPr lang="en-US" sz="2800" dirty="0" smtClean="0">
                <a:cs typeface="B Nazanin" panose="00000400000000000000" pitchFamily="2" charset="-78"/>
              </a:rPr>
              <a:t>VGG16</a:t>
            </a:r>
            <a:r>
              <a:rPr lang="fa-IR" sz="2800" dirty="0" smtClean="0">
                <a:cs typeface="B Nazanin" panose="00000400000000000000" pitchFamily="2" charset="-78"/>
              </a:rPr>
              <a:t> است </a:t>
            </a:r>
            <a:r>
              <a:rPr lang="fa-IR" sz="2800" dirty="0">
                <a:cs typeface="B Nazanin" panose="00000400000000000000" pitchFamily="2" charset="-78"/>
              </a:rPr>
              <a:t>که  </a:t>
            </a:r>
            <a:r>
              <a:rPr lang="fa-IR" sz="2800" dirty="0" smtClean="0">
                <a:cs typeface="B Nazanin" panose="00000400000000000000" pitchFamily="2" charset="-78"/>
              </a:rPr>
              <a:t>بلوک‌های </a:t>
            </a:r>
            <a:r>
              <a:rPr lang="en-US" sz="2800" b="1" dirty="0">
                <a:cs typeface="B Nazanin" panose="00000400000000000000" pitchFamily="2" charset="-78"/>
              </a:rPr>
              <a:t>squeeze-and- excitation</a:t>
            </a:r>
            <a:r>
              <a:rPr lang="fa-IR" sz="2800" b="1" dirty="0">
                <a:cs typeface="B Nazanin" panose="00000400000000000000" pitchFamily="2" charset="-78"/>
              </a:rPr>
              <a:t> </a:t>
            </a:r>
            <a:r>
              <a:rPr lang="fa-IR" sz="2800" dirty="0">
                <a:cs typeface="B Nazanin" panose="00000400000000000000" pitchFamily="2" charset="-78"/>
              </a:rPr>
              <a:t>به آن اضافه شده است</a:t>
            </a:r>
            <a:r>
              <a:rPr lang="fa-IR" sz="2800" dirty="0" smtClean="0">
                <a:cs typeface="B Nazanin" panose="00000400000000000000" pitchFamily="2" charset="-78"/>
              </a:rPr>
              <a:t>.</a:t>
            </a:r>
            <a:endParaRPr lang="en-US" sz="2800" dirty="0" smtClean="0">
              <a:cs typeface="B Nazanin" panose="00000400000000000000" pitchFamily="2" charset="-78"/>
            </a:endParaRPr>
          </a:p>
          <a:p>
            <a:pPr algn="r" rtl="1">
              <a:buFont typeface="Wingdings" panose="05000000000000000000" pitchFamily="2" charset="2"/>
              <a:buChar char="Ø"/>
            </a:pPr>
            <a:endParaRPr lang="en-US" sz="2800" dirty="0">
              <a:cs typeface="B Nazanin" panose="00000400000000000000" pitchFamily="2" charset="-78"/>
            </a:endParaRPr>
          </a:p>
        </p:txBody>
      </p:sp>
      <p:sp>
        <p:nvSpPr>
          <p:cNvPr id="4" name="Slide Number Placeholder 3"/>
          <p:cNvSpPr>
            <a:spLocks noGrp="1"/>
          </p:cNvSpPr>
          <p:nvPr>
            <p:ph type="sldNum" sz="quarter" idx="12"/>
          </p:nvPr>
        </p:nvSpPr>
        <p:spPr/>
        <p:txBody>
          <a:bodyPr/>
          <a:lstStyle/>
          <a:p>
            <a:fld id="{18087783-62FF-446C-A2E4-4C6B0B0DE16F}" type="slidenum">
              <a:rPr lang="en-US" smtClean="0"/>
              <a:t>6</a:t>
            </a:fld>
            <a:endParaRPr lang="en-US"/>
          </a:p>
        </p:txBody>
      </p:sp>
    </p:spTree>
    <p:extLst>
      <p:ext uri="{BB962C8B-B14F-4D97-AF65-F5344CB8AC3E}">
        <p14:creationId xmlns:p14="http://schemas.microsoft.com/office/powerpoint/2010/main" val="156300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معماری </a:t>
            </a:r>
            <a:r>
              <a:rPr lang="en-US" dirty="0" smtClean="0">
                <a:cs typeface="B Nazanin" panose="00000400000000000000" pitchFamily="2" charset="-78"/>
              </a:rPr>
              <a:t>SE_VGG16</a:t>
            </a:r>
            <a:endParaRPr lang="en-US" dirty="0">
              <a:cs typeface="B Nazanin" panose="00000400000000000000" pitchFamily="2" charset="-78"/>
            </a:endParaRPr>
          </a:p>
        </p:txBody>
      </p:sp>
      <p:pic>
        <p:nvPicPr>
          <p:cNvPr id="5" name="Content Placeholder 4"/>
          <p:cNvPicPr>
            <a:picLocks noGrp="1" noChangeAspect="1"/>
          </p:cNvPicPr>
          <p:nvPr>
            <p:ph idx="1"/>
          </p:nvPr>
        </p:nvPicPr>
        <p:blipFill rotWithShape="1">
          <a:blip r:embed="rId2"/>
          <a:srcRect l="5746" t="3108" r="5314" b="2805"/>
          <a:stretch/>
        </p:blipFill>
        <p:spPr>
          <a:xfrm>
            <a:off x="4808382" y="1871089"/>
            <a:ext cx="2636196" cy="4454966"/>
          </a:xfrm>
          <a:prstGeom prst="rect">
            <a:avLst/>
          </a:prstGeom>
        </p:spPr>
      </p:pic>
      <p:sp>
        <p:nvSpPr>
          <p:cNvPr id="4" name="Slide Number Placeholder 3"/>
          <p:cNvSpPr>
            <a:spLocks noGrp="1"/>
          </p:cNvSpPr>
          <p:nvPr>
            <p:ph type="sldNum" sz="quarter" idx="12"/>
          </p:nvPr>
        </p:nvSpPr>
        <p:spPr/>
        <p:txBody>
          <a:bodyPr/>
          <a:lstStyle/>
          <a:p>
            <a:fld id="{18087783-62FF-446C-A2E4-4C6B0B0DE16F}" type="slidenum">
              <a:rPr lang="en-US" smtClean="0"/>
              <a:t>7</a:t>
            </a:fld>
            <a:endParaRPr lang="en-US"/>
          </a:p>
        </p:txBody>
      </p:sp>
    </p:spTree>
    <p:extLst>
      <p:ext uri="{BB962C8B-B14F-4D97-AF65-F5344CB8AC3E}">
        <p14:creationId xmlns:p14="http://schemas.microsoft.com/office/powerpoint/2010/main" val="387361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b="1" dirty="0" smtClean="0">
                <a:cs typeface="B Nazanin" panose="00000400000000000000" pitchFamily="2" charset="-78"/>
              </a:rPr>
              <a:t>Squeeze And Excitation Block</a:t>
            </a:r>
            <a:endParaRPr lang="en-US" dirty="0"/>
          </a:p>
        </p:txBody>
      </p:sp>
      <p:sp>
        <p:nvSpPr>
          <p:cNvPr id="3" name="Content Placeholder 2"/>
          <p:cNvSpPr>
            <a:spLocks noGrp="1"/>
          </p:cNvSpPr>
          <p:nvPr>
            <p:ph idx="1"/>
          </p:nvPr>
        </p:nvSpPr>
        <p:spPr/>
        <p:txBody>
          <a:bodyPr>
            <a:normAutofit/>
          </a:bodyPr>
          <a:lstStyle/>
          <a:p>
            <a:pPr algn="just" rtl="1">
              <a:buFont typeface="Wingdings" panose="05000000000000000000" pitchFamily="2" charset="2"/>
              <a:buChar char="Ø"/>
            </a:pPr>
            <a:r>
              <a:rPr lang="fa-IR" sz="2800" dirty="0">
                <a:cs typeface="B Nazanin" panose="00000400000000000000" pitchFamily="2" charset="-78"/>
              </a:rPr>
              <a:t>علت استفاده از بلوک‌های </a:t>
            </a:r>
            <a:r>
              <a:rPr lang="en-US" sz="2800" dirty="0">
                <a:cs typeface="B Nazanin" panose="00000400000000000000" pitchFamily="2" charset="-78"/>
              </a:rPr>
              <a:t>SE</a:t>
            </a:r>
            <a:r>
              <a:rPr lang="fa-IR" sz="2800" dirty="0">
                <a:cs typeface="B Nazanin" panose="00000400000000000000" pitchFamily="2" charset="-78"/>
              </a:rPr>
              <a:t> این است که بلوک‌های </a:t>
            </a:r>
            <a:r>
              <a:rPr lang="en-US" sz="2800" dirty="0">
                <a:cs typeface="B Nazanin" panose="00000400000000000000" pitchFamily="2" charset="-78"/>
              </a:rPr>
              <a:t>SE</a:t>
            </a:r>
            <a:r>
              <a:rPr lang="fa-IR" sz="2800" dirty="0">
                <a:cs typeface="B Nazanin" panose="00000400000000000000" pitchFamily="2" charset="-78"/>
              </a:rPr>
              <a:t> با در نظر گرفتن وابستگی بین کانال‌ها  و </a:t>
            </a:r>
            <a:r>
              <a:rPr lang="fa-IR" sz="2800" dirty="0" smtClean="0">
                <a:cs typeface="B Nazanin" panose="00000400000000000000" pitchFamily="2" charset="-78"/>
              </a:rPr>
              <a:t>مدل‌سازی آن، </a:t>
            </a:r>
            <a:r>
              <a:rPr lang="fa-IR" sz="2800" dirty="0">
                <a:cs typeface="B Nazanin" panose="00000400000000000000" pitchFamily="2" charset="-78"/>
              </a:rPr>
              <a:t>ویژگی‌های کانال را </a:t>
            </a:r>
            <a:r>
              <a:rPr lang="en-US" sz="2800" dirty="0" smtClean="0">
                <a:cs typeface="B Nazanin" panose="00000400000000000000" pitchFamily="2" charset="-78"/>
              </a:rPr>
              <a:t>recalibrate</a:t>
            </a:r>
            <a:r>
              <a:rPr lang="fa-IR" sz="2800" dirty="0" smtClean="0">
                <a:cs typeface="B Nazanin" panose="00000400000000000000" pitchFamily="2" charset="-78"/>
              </a:rPr>
              <a:t> می‌کنند</a:t>
            </a:r>
            <a:r>
              <a:rPr lang="fa-IR" sz="2800" dirty="0">
                <a:cs typeface="B Nazanin" panose="00000400000000000000" pitchFamily="2" charset="-78"/>
              </a:rPr>
              <a:t>، که به طور قابل توجهی باعث بهبود عملکرد </a:t>
            </a:r>
            <a:r>
              <a:rPr lang="fa-IR" sz="2800" dirty="0" smtClean="0">
                <a:cs typeface="B Nazanin" panose="00000400000000000000" pitchFamily="2" charset="-78"/>
              </a:rPr>
              <a:t>می‌شود</a:t>
            </a:r>
            <a:r>
              <a:rPr lang="fa-IR" sz="2800" dirty="0">
                <a:cs typeface="B Nazanin" panose="00000400000000000000" pitchFamily="2" charset="-78"/>
              </a:rPr>
              <a:t>.</a:t>
            </a:r>
            <a:endParaRPr lang="en-US" sz="2800" dirty="0">
              <a:cs typeface="B Nazanin" panose="00000400000000000000" pitchFamily="2" charset="-78"/>
            </a:endParaRPr>
          </a:p>
          <a:p>
            <a:pPr algn="just" rtl="1">
              <a:buFont typeface="Wingdings" panose="05000000000000000000" pitchFamily="2" charset="2"/>
              <a:buChar char="Ø"/>
            </a:pPr>
            <a:endParaRPr lang="en-US" sz="2800" dirty="0"/>
          </a:p>
        </p:txBody>
      </p:sp>
      <p:sp>
        <p:nvSpPr>
          <p:cNvPr id="4" name="Slide Number Placeholder 3"/>
          <p:cNvSpPr>
            <a:spLocks noGrp="1"/>
          </p:cNvSpPr>
          <p:nvPr>
            <p:ph type="sldNum" sz="quarter" idx="12"/>
          </p:nvPr>
        </p:nvSpPr>
        <p:spPr/>
        <p:txBody>
          <a:bodyPr/>
          <a:lstStyle/>
          <a:p>
            <a:fld id="{18087783-62FF-446C-A2E4-4C6B0B0DE16F}" type="slidenum">
              <a:rPr lang="en-US" smtClean="0"/>
              <a:t>8</a:t>
            </a:fld>
            <a:endParaRPr lang="en-US"/>
          </a:p>
        </p:txBody>
      </p:sp>
      <p:pic>
        <p:nvPicPr>
          <p:cNvPr id="5" name="Picture 4"/>
          <p:cNvPicPr>
            <a:picLocks noChangeAspect="1"/>
          </p:cNvPicPr>
          <p:nvPr/>
        </p:nvPicPr>
        <p:blipFill>
          <a:blip r:embed="rId2"/>
          <a:stretch>
            <a:fillRect/>
          </a:stretch>
        </p:blipFill>
        <p:spPr>
          <a:xfrm>
            <a:off x="2550065" y="3245491"/>
            <a:ext cx="6838950" cy="2409825"/>
          </a:xfrm>
          <a:prstGeom prst="rect">
            <a:avLst/>
          </a:prstGeom>
        </p:spPr>
      </p:pic>
    </p:spTree>
    <p:extLst>
      <p:ext uri="{BB962C8B-B14F-4D97-AF65-F5344CB8AC3E}">
        <p14:creationId xmlns:p14="http://schemas.microsoft.com/office/powerpoint/2010/main" val="13928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t>Anchors</a:t>
            </a:r>
            <a:endParaRPr lang="en-US" dirty="0"/>
          </a:p>
        </p:txBody>
      </p:sp>
      <p:sp>
        <p:nvSpPr>
          <p:cNvPr id="3" name="Content Placeholder 2"/>
          <p:cNvSpPr>
            <a:spLocks noGrp="1"/>
          </p:cNvSpPr>
          <p:nvPr>
            <p:ph idx="1"/>
          </p:nvPr>
        </p:nvSpPr>
        <p:spPr/>
        <p:txBody>
          <a:bodyPr>
            <a:normAutofit/>
          </a:bodyPr>
          <a:lstStyle/>
          <a:p>
            <a:pPr algn="r" rtl="1">
              <a:buFont typeface="Wingdings" panose="05000000000000000000" pitchFamily="2" charset="2"/>
              <a:buChar char="Ø"/>
            </a:pPr>
            <a:r>
              <a:rPr lang="fa-IR" sz="2800" dirty="0" smtClean="0">
                <a:cs typeface="B Nazanin" panose="00000400000000000000" pitchFamily="2" charset="-78"/>
              </a:rPr>
              <a:t>در شبکه‌ی </a:t>
            </a:r>
            <a:r>
              <a:rPr lang="en-US" sz="2800" dirty="0" err="1" smtClean="0">
                <a:cs typeface="B Nazanin" panose="00000400000000000000" pitchFamily="2" charset="-78"/>
              </a:rPr>
              <a:t>Text_RPN</a:t>
            </a:r>
            <a:r>
              <a:rPr lang="fa-IR" sz="2800" dirty="0" smtClean="0">
                <a:cs typeface="B Nazanin" panose="00000400000000000000" pitchFamily="2" charset="-78"/>
              </a:rPr>
              <a:t> سایز</a:t>
            </a:r>
            <a:r>
              <a:rPr lang="en-US" sz="2800" dirty="0" smtClean="0">
                <a:cs typeface="B Nazanin" panose="00000400000000000000" pitchFamily="2" charset="-78"/>
              </a:rPr>
              <a:t>anchor</a:t>
            </a:r>
            <a:r>
              <a:rPr lang="fa-IR" sz="2800" dirty="0">
                <a:cs typeface="B Nazanin" panose="00000400000000000000" pitchFamily="2" charset="-78"/>
              </a:rPr>
              <a:t>‌</a:t>
            </a:r>
            <a:r>
              <a:rPr lang="fa-IR" sz="2800" dirty="0" smtClean="0">
                <a:cs typeface="B Nazanin" panose="00000400000000000000" pitchFamily="2" charset="-78"/>
              </a:rPr>
              <a:t>ها برابر با است:</a:t>
            </a:r>
          </a:p>
          <a:p>
            <a:pPr lvl="2" algn="r" rtl="1">
              <a:buFont typeface="Arial" panose="020B0604020202020204" pitchFamily="34" charset="0"/>
              <a:buChar char="•"/>
            </a:pPr>
            <a:r>
              <a:rPr lang="fa-IR" sz="2200" dirty="0" smtClean="0">
                <a:cs typeface="B Nazanin" panose="00000400000000000000" pitchFamily="2" charset="-78"/>
              </a:rPr>
              <a:t> </a:t>
            </a:r>
            <a:r>
              <a:rPr lang="en-US" sz="2200" dirty="0" smtClean="0">
                <a:cs typeface="B Nazanin" panose="00000400000000000000" pitchFamily="2" charset="-78"/>
              </a:rPr>
              <a:t>32</a:t>
            </a:r>
            <a:endParaRPr lang="fa-IR" sz="2200" dirty="0" smtClean="0">
              <a:cs typeface="B Nazanin" panose="00000400000000000000" pitchFamily="2" charset="-78"/>
            </a:endParaRPr>
          </a:p>
          <a:p>
            <a:pPr lvl="2" algn="r" rtl="1">
              <a:buFont typeface="Arial" panose="020B0604020202020204" pitchFamily="34" charset="0"/>
              <a:buChar char="•"/>
            </a:pPr>
            <a:r>
              <a:rPr lang="en-US" sz="2200" dirty="0" smtClean="0">
                <a:cs typeface="B Nazanin" panose="00000400000000000000" pitchFamily="2" charset="-78"/>
              </a:rPr>
              <a:t> 64</a:t>
            </a:r>
            <a:endParaRPr lang="fa-IR" sz="2200" dirty="0" smtClean="0">
              <a:cs typeface="B Nazanin" panose="00000400000000000000" pitchFamily="2" charset="-78"/>
            </a:endParaRPr>
          </a:p>
          <a:p>
            <a:pPr lvl="2" algn="r" rtl="1">
              <a:buFont typeface="Arial" panose="020B0604020202020204" pitchFamily="34" charset="0"/>
              <a:buChar char="•"/>
            </a:pPr>
            <a:r>
              <a:rPr lang="en-US" sz="2200" dirty="0" smtClean="0">
                <a:cs typeface="B Nazanin" panose="00000400000000000000" pitchFamily="2" charset="-78"/>
              </a:rPr>
              <a:t> 128</a:t>
            </a:r>
            <a:endParaRPr lang="fa-IR" sz="2200" dirty="0" smtClean="0">
              <a:cs typeface="B Nazanin" panose="00000400000000000000" pitchFamily="2" charset="-78"/>
            </a:endParaRPr>
          </a:p>
          <a:p>
            <a:pPr lvl="2" algn="r" rtl="1">
              <a:buFont typeface="Arial" panose="020B0604020202020204" pitchFamily="34" charset="0"/>
              <a:buChar char="•"/>
            </a:pPr>
            <a:r>
              <a:rPr lang="en-US" sz="2200" dirty="0" smtClean="0">
                <a:cs typeface="B Nazanin" panose="00000400000000000000" pitchFamily="2" charset="-78"/>
              </a:rPr>
              <a:t> 256</a:t>
            </a:r>
            <a:endParaRPr lang="fa-IR" sz="2200" dirty="0" smtClean="0">
              <a:cs typeface="B Nazanin" panose="00000400000000000000" pitchFamily="2" charset="-78"/>
            </a:endParaRPr>
          </a:p>
          <a:p>
            <a:pPr lvl="2" algn="r" rtl="1">
              <a:buFont typeface="Arial" panose="020B0604020202020204" pitchFamily="34" charset="0"/>
              <a:buChar char="•"/>
            </a:pPr>
            <a:r>
              <a:rPr lang="en-US" sz="2200" dirty="0" smtClean="0">
                <a:cs typeface="B Nazanin" panose="00000400000000000000" pitchFamily="2" charset="-78"/>
              </a:rPr>
              <a:t> 512</a:t>
            </a:r>
            <a:r>
              <a:rPr lang="fa-IR" sz="2200" dirty="0" smtClean="0">
                <a:cs typeface="B Nazanin" panose="00000400000000000000" pitchFamily="2" charset="-78"/>
              </a:rPr>
              <a:t> </a:t>
            </a:r>
            <a:endParaRPr lang="fa-IR" sz="2800" dirty="0">
              <a:cs typeface="B Nazanin" panose="00000400000000000000" pitchFamily="2" charset="-78"/>
            </a:endParaRPr>
          </a:p>
          <a:p>
            <a:pPr algn="r" rtl="1">
              <a:buFont typeface="Wingdings" panose="05000000000000000000" pitchFamily="2" charset="2"/>
              <a:buChar char="Ø"/>
            </a:pPr>
            <a:r>
              <a:rPr lang="fa-IR" sz="2800" dirty="0" smtClean="0">
                <a:cs typeface="B Nazanin" panose="00000400000000000000" pitchFamily="2" charset="-78"/>
              </a:rPr>
              <a:t>که در مقیاس‌های </a:t>
            </a:r>
            <a:r>
              <a:rPr lang="en-US" sz="2800" dirty="0" smtClean="0">
                <a:cs typeface="B Nazanin" panose="00000400000000000000" pitchFamily="2" charset="-78"/>
              </a:rPr>
              <a:t>0.5</a:t>
            </a:r>
            <a:r>
              <a:rPr lang="en-US" sz="2800" dirty="0">
                <a:cs typeface="B Nazanin" panose="00000400000000000000" pitchFamily="2" charset="-78"/>
              </a:rPr>
              <a:t>, 1, </a:t>
            </a:r>
            <a:r>
              <a:rPr lang="en-US" sz="2800" dirty="0" smtClean="0">
                <a:cs typeface="B Nazanin" panose="00000400000000000000" pitchFamily="2" charset="-78"/>
              </a:rPr>
              <a:t>2</a:t>
            </a:r>
            <a:r>
              <a:rPr lang="fa-IR" sz="2800" dirty="0" smtClean="0">
                <a:cs typeface="B Nazanin" panose="00000400000000000000" pitchFamily="2" charset="-78"/>
              </a:rPr>
              <a:t> استفاده می‌شود.</a:t>
            </a:r>
            <a:endParaRPr lang="en-US" sz="2800" dirty="0">
              <a:cs typeface="B Nazanin" panose="00000400000000000000" pitchFamily="2" charset="-78"/>
            </a:endParaRPr>
          </a:p>
        </p:txBody>
      </p:sp>
      <p:sp>
        <p:nvSpPr>
          <p:cNvPr id="4" name="Slide Number Placeholder 3"/>
          <p:cNvSpPr>
            <a:spLocks noGrp="1"/>
          </p:cNvSpPr>
          <p:nvPr>
            <p:ph type="sldNum" sz="quarter" idx="12"/>
          </p:nvPr>
        </p:nvSpPr>
        <p:spPr/>
        <p:txBody>
          <a:bodyPr/>
          <a:lstStyle/>
          <a:p>
            <a:fld id="{18087783-62FF-446C-A2E4-4C6B0B0DE16F}" type="slidenum">
              <a:rPr lang="en-US" smtClean="0"/>
              <a:t>9</a:t>
            </a:fld>
            <a:endParaRPr lang="en-US"/>
          </a:p>
        </p:txBody>
      </p:sp>
    </p:spTree>
    <p:extLst>
      <p:ext uri="{BB962C8B-B14F-4D97-AF65-F5344CB8AC3E}">
        <p14:creationId xmlns:p14="http://schemas.microsoft.com/office/powerpoint/2010/main" val="46019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3494</TotalTime>
  <Words>1925</Words>
  <Application>Microsoft Office PowerPoint</Application>
  <PresentationFormat>Widescreen</PresentationFormat>
  <Paragraphs>327</Paragraphs>
  <Slides>44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Arial</vt:lpstr>
      <vt:lpstr>B Nazanin</vt:lpstr>
      <vt:lpstr>Calibri</vt:lpstr>
      <vt:lpstr>Calibri Light</vt:lpstr>
      <vt:lpstr>Cambria Math</vt:lpstr>
      <vt:lpstr>CMSY10</vt:lpstr>
      <vt:lpstr>CMSY7</vt:lpstr>
      <vt:lpstr>Wingdings</vt:lpstr>
      <vt:lpstr>Retrospect</vt:lpstr>
      <vt:lpstr>PowerPoint Presentation</vt:lpstr>
      <vt:lpstr>PowerPoint Presentation</vt:lpstr>
      <vt:lpstr>مراحل روش پیشنهادی این مقاله</vt:lpstr>
      <vt:lpstr>ایده اصلی</vt:lpstr>
      <vt:lpstr>PowerPoint Presentation</vt:lpstr>
      <vt:lpstr>1. پیشنهاد مکان متن (Text Proposal) </vt:lpstr>
      <vt:lpstr>معماری SE_VGG16</vt:lpstr>
      <vt:lpstr>Squeeze And Excitation Block</vt:lpstr>
      <vt:lpstr>Anchors</vt:lpstr>
      <vt:lpstr>2. بهبود پیشنهادات (proposal refinement)</vt:lpstr>
      <vt:lpstr>2. بهبود پیشنهادات (proposal refinement)</vt:lpstr>
      <vt:lpstr>2. بهبود پیشنهادات (proposal refinement)</vt:lpstr>
      <vt:lpstr>2. بهبود پیشنهادات (proposal refinement)</vt:lpstr>
      <vt:lpstr>تابع خطا</vt:lpstr>
      <vt:lpstr>PowerPoint Presentation</vt:lpstr>
      <vt:lpstr>PowerPoint Presentation</vt:lpstr>
      <vt:lpstr> روش پیشنهادی این مقاله</vt:lpstr>
      <vt:lpstr>پیش‌بینی مکان متن ، kernel و بردارهای شباهت</vt:lpstr>
      <vt:lpstr>Feature Pyramid Enhancement Module(FPEM)</vt:lpstr>
      <vt:lpstr>Feature Pyramid Enhancement Module(FPEM)</vt:lpstr>
      <vt:lpstr>FPEM</vt:lpstr>
      <vt:lpstr>Feature Fusion Module(FFM)</vt:lpstr>
      <vt:lpstr>FFM</vt:lpstr>
      <vt:lpstr>معماری کلی PAN</vt:lpstr>
      <vt:lpstr>Pixel Aggregation</vt:lpstr>
      <vt:lpstr>Pixel Aggregation</vt:lpstr>
      <vt:lpstr>Pixel Aggregation</vt:lpstr>
      <vt:lpstr>PowerPoint Presentation</vt:lpstr>
      <vt:lpstr>PowerPoint Presentation</vt:lpstr>
      <vt:lpstr>روش پیشنهادی این مقاله</vt:lpstr>
      <vt:lpstr>معماری</vt:lpstr>
      <vt:lpstr>PowerPoint Presentation</vt:lpstr>
      <vt:lpstr>Training</vt:lpstr>
      <vt:lpstr>Ground Truth Label Generation .1</vt:lpstr>
      <vt:lpstr>Ground Truth Label Generation .1</vt:lpstr>
      <vt:lpstr>Ground Truth Label Generation .1</vt:lpstr>
      <vt:lpstr>Weakly-Supervised Learning</vt:lpstr>
      <vt:lpstr>Weakly-Supervised Learning</vt:lpstr>
      <vt:lpstr>PowerPoint Presentation</vt:lpstr>
      <vt:lpstr>تابع خطا</vt:lpstr>
      <vt:lpstr>PowerPoint Presentation</vt:lpstr>
      <vt:lpstr>PowerPoint Presentation</vt:lpstr>
      <vt:lpstr>ارزیابی</vt:lpstr>
      <vt:lpstr>بهبود مقاله</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Geolocation :  A Hybrid Approach</dc:title>
  <dc:creator>sara A</dc:creator>
  <cp:lastModifiedBy>Maryam Hashemi</cp:lastModifiedBy>
  <cp:revision>147</cp:revision>
  <dcterms:created xsi:type="dcterms:W3CDTF">2019-06-13T21:27:41Z</dcterms:created>
  <dcterms:modified xsi:type="dcterms:W3CDTF">2020-02-04T13:10:48Z</dcterms:modified>
</cp:coreProperties>
</file>